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6" r:id="rId2"/>
  </p:sldIdLst>
  <p:sldSz cx="30243463" cy="42845038"/>
  <p:notesSz cx="6669088" cy="9926638"/>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17" userDrawn="1">
          <p15:clr>
            <a:srgbClr val="A4A3A4"/>
          </p15:clr>
        </p15:guide>
        <p15:guide id="2" pos="4474">
          <p15:clr>
            <a:srgbClr val="A4A3A4"/>
          </p15:clr>
        </p15:guide>
        <p15:guide id="3" orient="horz" pos="4513" userDrawn="1">
          <p15:clr>
            <a:srgbClr val="A4A3A4"/>
          </p15:clr>
        </p15:guide>
        <p15:guide id="4" pos="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63F"/>
    <a:srgbClr val="FFC58C"/>
    <a:srgbClr val="9BC34A"/>
    <a:srgbClr val="008000"/>
    <a:srgbClr val="FE8208"/>
    <a:srgbClr val="045434"/>
    <a:srgbClr val="FE8206"/>
    <a:srgbClr val="E7F1D3"/>
    <a:srgbClr val="FFE8D1"/>
    <a:srgbClr val="97C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988" autoAdjust="0"/>
  </p:normalViewPr>
  <p:slideViewPr>
    <p:cSldViewPr snapToGrid="0" snapToObjects="1">
      <p:cViewPr varScale="1">
        <p:scale>
          <a:sx n="17" d="100"/>
          <a:sy n="17" d="100"/>
        </p:scale>
        <p:origin x="2880" y="72"/>
      </p:cViewPr>
      <p:guideLst>
        <p:guide orient="horz" pos="20117"/>
        <p:guide pos="4474"/>
        <p:guide orient="horz" pos="4513"/>
        <p:guide pos="181"/>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776866" y="0"/>
            <a:ext cx="2890665" cy="496888"/>
          </a:xfrm>
          <a:prstGeom prst="rect">
            <a:avLst/>
          </a:prstGeom>
        </p:spPr>
        <p:txBody>
          <a:bodyPr vert="horz" lIns="91440" tIns="45720" rIns="91440" bIns="45720" rtlCol="0"/>
          <a:lstStyle>
            <a:lvl1pPr algn="r">
              <a:defRPr sz="1200"/>
            </a:lvl1pPr>
          </a:lstStyle>
          <a:p>
            <a:fld id="{00707197-86BD-4E8E-8219-677A89E19EC1}" type="datetimeFigureOut">
              <a:rPr lang="en-GB" smtClean="0"/>
              <a:t>30/06/2025</a:t>
            </a:fld>
            <a:endParaRPr lang="en-GB"/>
          </a:p>
        </p:txBody>
      </p:sp>
      <p:sp>
        <p:nvSpPr>
          <p:cNvPr id="4" name="Folienbildplatzhalter 3"/>
          <p:cNvSpPr>
            <a:spLocks noGrp="1" noRot="1" noChangeAspect="1"/>
          </p:cNvSpPr>
          <p:nvPr>
            <p:ph type="sldImg" idx="2"/>
          </p:nvPr>
        </p:nvSpPr>
        <p:spPr>
          <a:xfrm>
            <a:off x="2020888" y="744538"/>
            <a:ext cx="2627312"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66598" y="4714876"/>
            <a:ext cx="5335893" cy="446722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9428164"/>
            <a:ext cx="2890665" cy="4968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776866" y="9428164"/>
            <a:ext cx="2890665" cy="496887"/>
          </a:xfrm>
          <a:prstGeom prst="rect">
            <a:avLst/>
          </a:prstGeom>
        </p:spPr>
        <p:txBody>
          <a:bodyPr vert="horz" lIns="91440" tIns="45720" rIns="91440" bIns="45720" rtlCol="0" anchor="b"/>
          <a:lstStyle>
            <a:lvl1pPr algn="r">
              <a:defRPr sz="1200"/>
            </a:lvl1pPr>
          </a:lstStyle>
          <a:p>
            <a:fld id="{041C17CE-C121-431B-BE9A-511308EFC63C}" type="slidenum">
              <a:rPr lang="en-GB" smtClean="0"/>
              <a:t>‹Nr.›</a:t>
            </a:fld>
            <a:endParaRPr lang="en-GB"/>
          </a:p>
        </p:txBody>
      </p:sp>
    </p:spTree>
    <p:extLst>
      <p:ext uri="{BB962C8B-B14F-4D97-AF65-F5344CB8AC3E}">
        <p14:creationId xmlns:p14="http://schemas.microsoft.com/office/powerpoint/2010/main" val="313401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041C17CE-C121-431B-BE9A-511308EFC63C}" type="slidenum">
              <a:rPr lang="en-GB" smtClean="0"/>
              <a:t>1</a:t>
            </a:fld>
            <a:endParaRPr lang="en-GB"/>
          </a:p>
        </p:txBody>
      </p:sp>
    </p:spTree>
    <p:extLst>
      <p:ext uri="{BB962C8B-B14F-4D97-AF65-F5344CB8AC3E}">
        <p14:creationId xmlns:p14="http://schemas.microsoft.com/office/powerpoint/2010/main" val="8756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68260" y="13309740"/>
            <a:ext cx="25706944" cy="9183912"/>
          </a:xfrm>
        </p:spPr>
        <p:txBody>
          <a:bodyPr/>
          <a:lstStyle/>
          <a:p>
            <a:r>
              <a:rPr lang="de-DE"/>
              <a:t>Titelmasterformat durch Klicken bearbeiten</a:t>
            </a:r>
            <a:endParaRPr lang="en-US"/>
          </a:p>
        </p:txBody>
      </p:sp>
      <p:sp>
        <p:nvSpPr>
          <p:cNvPr id="3" name="Untertitel 2"/>
          <p:cNvSpPr>
            <a:spLocks noGrp="1"/>
          </p:cNvSpPr>
          <p:nvPr>
            <p:ph type="subTitle" idx="1"/>
          </p:nvPr>
        </p:nvSpPr>
        <p:spPr>
          <a:xfrm>
            <a:off x="4536520" y="24278855"/>
            <a:ext cx="21170424" cy="10949287"/>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de-DE"/>
              <a:t>Formatvorlage des Untertitelmasters durch Klicken bearbeiten</a:t>
            </a:r>
            <a:endParaRPr lang="en-US"/>
          </a:p>
        </p:txBody>
      </p:sp>
      <p:sp>
        <p:nvSpPr>
          <p:cNvPr id="4" name="Datumsplatzhalter 3"/>
          <p:cNvSpPr>
            <a:spLocks noGrp="1"/>
          </p:cNvSpPr>
          <p:nvPr>
            <p:ph type="dt" sz="half" idx="10"/>
          </p:nvPr>
        </p:nvSpPr>
        <p:spPr/>
        <p:txBody>
          <a:bodyPr/>
          <a:lstStyle/>
          <a:p>
            <a:fld id="{E97248AB-953B-4020-AF89-E87CBE0585F5}" type="datetimeFigureOut">
              <a:rPr lang="en-US" smtClean="0"/>
              <a:pPr/>
              <a:t>6/30/2025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0717EC4D-60B2-4876-A8FB-6884C889A797}" type="slidenum">
              <a:rPr lang="en-US" smtClean="0"/>
              <a:pPr/>
              <a:t>‹Nr.›</a:t>
            </a:fld>
            <a:endParaRPr lang="en-US"/>
          </a:p>
        </p:txBody>
      </p:sp>
    </p:spTree>
    <p:extLst>
      <p:ext uri="{BB962C8B-B14F-4D97-AF65-F5344CB8AC3E}">
        <p14:creationId xmlns:p14="http://schemas.microsoft.com/office/powerpoint/2010/main" val="151340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E97248AB-953B-4020-AF89-E87CBE0585F5}" type="datetimeFigureOut">
              <a:rPr lang="en-US" smtClean="0"/>
              <a:pPr/>
              <a:t>6/30/2025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0717EC4D-60B2-4876-A8FB-6884C889A797}" type="slidenum">
              <a:rPr lang="en-US" smtClean="0"/>
              <a:pPr/>
              <a:t>‹Nr.›</a:t>
            </a:fld>
            <a:endParaRPr lang="en-US"/>
          </a:p>
        </p:txBody>
      </p:sp>
    </p:spTree>
    <p:extLst>
      <p:ext uri="{BB962C8B-B14F-4D97-AF65-F5344CB8AC3E}">
        <p14:creationId xmlns:p14="http://schemas.microsoft.com/office/powerpoint/2010/main" val="114391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1926511" y="1715795"/>
            <a:ext cx="6804779" cy="36557130"/>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1512173" y="1715795"/>
            <a:ext cx="19910280" cy="3655713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E97248AB-953B-4020-AF89-E87CBE0585F5}" type="datetimeFigureOut">
              <a:rPr lang="en-US" smtClean="0"/>
              <a:pPr/>
              <a:t>6/30/2025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0717EC4D-60B2-4876-A8FB-6884C889A797}" type="slidenum">
              <a:rPr lang="en-US" smtClean="0"/>
              <a:pPr/>
              <a:t>‹Nr.›</a:t>
            </a:fld>
            <a:endParaRPr lang="en-US"/>
          </a:p>
        </p:txBody>
      </p:sp>
    </p:spTree>
    <p:extLst>
      <p:ext uri="{BB962C8B-B14F-4D97-AF65-F5344CB8AC3E}">
        <p14:creationId xmlns:p14="http://schemas.microsoft.com/office/powerpoint/2010/main" val="227994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E97248AB-953B-4020-AF89-E87CBE0585F5}" type="datetimeFigureOut">
              <a:rPr lang="en-US" smtClean="0"/>
              <a:pPr/>
              <a:t>6/30/2025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0717EC4D-60B2-4876-A8FB-6884C889A797}" type="slidenum">
              <a:rPr lang="en-US" smtClean="0"/>
              <a:pPr/>
              <a:t>‹Nr.›</a:t>
            </a:fld>
            <a:endParaRPr lang="en-US"/>
          </a:p>
        </p:txBody>
      </p:sp>
    </p:spTree>
    <p:extLst>
      <p:ext uri="{BB962C8B-B14F-4D97-AF65-F5344CB8AC3E}">
        <p14:creationId xmlns:p14="http://schemas.microsoft.com/office/powerpoint/2010/main" val="283119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026" y="27531905"/>
            <a:ext cx="25706944" cy="8509501"/>
          </a:xfrm>
        </p:spPr>
        <p:txBody>
          <a:bodyPr anchor="t"/>
          <a:lstStyle>
            <a:lvl1pPr algn="l">
              <a:defRPr sz="18300" b="1" cap="all"/>
            </a:lvl1pPr>
          </a:lstStyle>
          <a:p>
            <a:r>
              <a:rPr lang="de-DE"/>
              <a:t>Titelmasterformat durch Klicken bearbeiten</a:t>
            </a:r>
            <a:endParaRPr lang="en-US"/>
          </a:p>
        </p:txBody>
      </p:sp>
      <p:sp>
        <p:nvSpPr>
          <p:cNvPr id="3" name="Textplatzhalter 2"/>
          <p:cNvSpPr>
            <a:spLocks noGrp="1"/>
          </p:cNvSpPr>
          <p:nvPr>
            <p:ph type="body" idx="1"/>
          </p:nvPr>
        </p:nvSpPr>
        <p:spPr>
          <a:xfrm>
            <a:off x="2389026" y="18159561"/>
            <a:ext cx="25706944" cy="9372347"/>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97248AB-953B-4020-AF89-E87CBE0585F5}" type="datetimeFigureOut">
              <a:rPr lang="en-US" smtClean="0"/>
              <a:pPr/>
              <a:t>6/30/2025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0717EC4D-60B2-4876-A8FB-6884C889A797}" type="slidenum">
              <a:rPr lang="en-US" smtClean="0"/>
              <a:pPr/>
              <a:t>‹Nr.›</a:t>
            </a:fld>
            <a:endParaRPr lang="en-US"/>
          </a:p>
        </p:txBody>
      </p:sp>
    </p:spTree>
    <p:extLst>
      <p:ext uri="{BB962C8B-B14F-4D97-AF65-F5344CB8AC3E}">
        <p14:creationId xmlns:p14="http://schemas.microsoft.com/office/powerpoint/2010/main" val="409941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1512173" y="9997183"/>
            <a:ext cx="13357529" cy="2827574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15373761" y="9997183"/>
            <a:ext cx="13357529" cy="28275743"/>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p>
            <a:fld id="{E97248AB-953B-4020-AF89-E87CBE0585F5}" type="datetimeFigureOut">
              <a:rPr lang="en-US" smtClean="0"/>
              <a:pPr/>
              <a:t>6/30/2025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0717EC4D-60B2-4876-A8FB-6884C889A797}" type="slidenum">
              <a:rPr lang="en-US" smtClean="0"/>
              <a:pPr/>
              <a:t>‹Nr.›</a:t>
            </a:fld>
            <a:endParaRPr lang="en-US"/>
          </a:p>
        </p:txBody>
      </p:sp>
    </p:spTree>
    <p:extLst>
      <p:ext uri="{BB962C8B-B14F-4D97-AF65-F5344CB8AC3E}">
        <p14:creationId xmlns:p14="http://schemas.microsoft.com/office/powerpoint/2010/main" val="3750100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1512175" y="9590546"/>
            <a:ext cx="13362782" cy="3996884"/>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de-DE"/>
              <a:t>Textmasterformat bearbeiten</a:t>
            </a:r>
          </a:p>
        </p:txBody>
      </p:sp>
      <p:sp>
        <p:nvSpPr>
          <p:cNvPr id="4" name="Inhaltsplatzhalter 3"/>
          <p:cNvSpPr>
            <a:spLocks noGrp="1"/>
          </p:cNvSpPr>
          <p:nvPr>
            <p:ph sz="half" idx="2"/>
          </p:nvPr>
        </p:nvSpPr>
        <p:spPr>
          <a:xfrm>
            <a:off x="1512175" y="13587430"/>
            <a:ext cx="13362782" cy="24685489"/>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15363262" y="9590546"/>
            <a:ext cx="13368030" cy="3996884"/>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de-DE"/>
              <a:t>Textmasterformat bearbeiten</a:t>
            </a:r>
          </a:p>
        </p:txBody>
      </p:sp>
      <p:sp>
        <p:nvSpPr>
          <p:cNvPr id="6" name="Inhaltsplatzhalter 5"/>
          <p:cNvSpPr>
            <a:spLocks noGrp="1"/>
          </p:cNvSpPr>
          <p:nvPr>
            <p:ph sz="quarter" idx="4"/>
          </p:nvPr>
        </p:nvSpPr>
        <p:spPr>
          <a:xfrm>
            <a:off x="15363262" y="13587430"/>
            <a:ext cx="13368030" cy="24685489"/>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p>
            <a:fld id="{E97248AB-953B-4020-AF89-E87CBE0585F5}" type="datetimeFigureOut">
              <a:rPr lang="en-US" smtClean="0"/>
              <a:pPr/>
              <a:t>6/30/2025</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0717EC4D-60B2-4876-A8FB-6884C889A797}" type="slidenum">
              <a:rPr lang="en-US" smtClean="0"/>
              <a:pPr/>
              <a:t>‹Nr.›</a:t>
            </a:fld>
            <a:endParaRPr lang="en-US"/>
          </a:p>
        </p:txBody>
      </p:sp>
    </p:spTree>
    <p:extLst>
      <p:ext uri="{BB962C8B-B14F-4D97-AF65-F5344CB8AC3E}">
        <p14:creationId xmlns:p14="http://schemas.microsoft.com/office/powerpoint/2010/main" val="373263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p>
            <a:fld id="{E97248AB-953B-4020-AF89-E87CBE0585F5}" type="datetimeFigureOut">
              <a:rPr lang="en-US" smtClean="0"/>
              <a:pPr/>
              <a:t>6/30/2025</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0717EC4D-60B2-4876-A8FB-6884C889A797}" type="slidenum">
              <a:rPr lang="en-US" smtClean="0"/>
              <a:pPr/>
              <a:t>‹Nr.›</a:t>
            </a:fld>
            <a:endParaRPr lang="en-US"/>
          </a:p>
        </p:txBody>
      </p:sp>
    </p:spTree>
    <p:extLst>
      <p:ext uri="{BB962C8B-B14F-4D97-AF65-F5344CB8AC3E}">
        <p14:creationId xmlns:p14="http://schemas.microsoft.com/office/powerpoint/2010/main" val="33728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97248AB-953B-4020-AF89-E87CBE0585F5}" type="datetimeFigureOut">
              <a:rPr lang="en-US" smtClean="0"/>
              <a:pPr/>
              <a:t>6/30/2025</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0717EC4D-60B2-4876-A8FB-6884C889A797}" type="slidenum">
              <a:rPr lang="en-US" smtClean="0"/>
              <a:pPr/>
              <a:t>‹Nr.›</a:t>
            </a:fld>
            <a:endParaRPr lang="en-US"/>
          </a:p>
        </p:txBody>
      </p:sp>
    </p:spTree>
    <p:extLst>
      <p:ext uri="{BB962C8B-B14F-4D97-AF65-F5344CB8AC3E}">
        <p14:creationId xmlns:p14="http://schemas.microsoft.com/office/powerpoint/2010/main" val="212004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2175" y="1705869"/>
            <a:ext cx="9949892" cy="7259854"/>
          </a:xfrm>
        </p:spPr>
        <p:txBody>
          <a:bodyPr anchor="b"/>
          <a:lstStyle>
            <a:lvl1pPr algn="l">
              <a:defRPr sz="9100" b="1"/>
            </a:lvl1pPr>
          </a:lstStyle>
          <a:p>
            <a:r>
              <a:rPr lang="de-DE"/>
              <a:t>Titelmasterformat durch Klicken bearbeiten</a:t>
            </a:r>
            <a:endParaRPr lang="en-US"/>
          </a:p>
        </p:txBody>
      </p:sp>
      <p:sp>
        <p:nvSpPr>
          <p:cNvPr id="3" name="Inhaltsplatzhalter 2"/>
          <p:cNvSpPr>
            <a:spLocks noGrp="1"/>
          </p:cNvSpPr>
          <p:nvPr>
            <p:ph idx="1"/>
          </p:nvPr>
        </p:nvSpPr>
        <p:spPr>
          <a:xfrm>
            <a:off x="11824354" y="1705871"/>
            <a:ext cx="16906938" cy="36567054"/>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1512175" y="8965725"/>
            <a:ext cx="9949892" cy="29307201"/>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de-DE"/>
              <a:t>Textmasterformat bearbeiten</a:t>
            </a:r>
          </a:p>
        </p:txBody>
      </p:sp>
      <p:sp>
        <p:nvSpPr>
          <p:cNvPr id="5" name="Datumsplatzhalter 4"/>
          <p:cNvSpPr>
            <a:spLocks noGrp="1"/>
          </p:cNvSpPr>
          <p:nvPr>
            <p:ph type="dt" sz="half" idx="10"/>
          </p:nvPr>
        </p:nvSpPr>
        <p:spPr/>
        <p:txBody>
          <a:bodyPr/>
          <a:lstStyle/>
          <a:p>
            <a:fld id="{E97248AB-953B-4020-AF89-E87CBE0585F5}" type="datetimeFigureOut">
              <a:rPr lang="en-US" smtClean="0"/>
              <a:pPr/>
              <a:t>6/30/2025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0717EC4D-60B2-4876-A8FB-6884C889A797}" type="slidenum">
              <a:rPr lang="en-US" smtClean="0"/>
              <a:pPr/>
              <a:t>‹Nr.›</a:t>
            </a:fld>
            <a:endParaRPr lang="en-US"/>
          </a:p>
        </p:txBody>
      </p:sp>
    </p:spTree>
    <p:extLst>
      <p:ext uri="{BB962C8B-B14F-4D97-AF65-F5344CB8AC3E}">
        <p14:creationId xmlns:p14="http://schemas.microsoft.com/office/powerpoint/2010/main" val="486187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27930" y="29991529"/>
            <a:ext cx="18146078" cy="3540671"/>
          </a:xfrm>
        </p:spPr>
        <p:txBody>
          <a:bodyPr anchor="b"/>
          <a:lstStyle>
            <a:lvl1pPr algn="l">
              <a:defRPr sz="9100" b="1"/>
            </a:lvl1pPr>
          </a:lstStyle>
          <a:p>
            <a:r>
              <a:rPr lang="de-DE"/>
              <a:t>Titelmasterformat durch Klicken bearbeiten</a:t>
            </a:r>
            <a:endParaRPr lang="en-US"/>
          </a:p>
        </p:txBody>
      </p:sp>
      <p:sp>
        <p:nvSpPr>
          <p:cNvPr id="3" name="Bildplatzhalter 2"/>
          <p:cNvSpPr>
            <a:spLocks noGrp="1"/>
          </p:cNvSpPr>
          <p:nvPr>
            <p:ph type="pic" idx="1"/>
          </p:nvPr>
        </p:nvSpPr>
        <p:spPr>
          <a:xfrm>
            <a:off x="5927930" y="3828282"/>
            <a:ext cx="18146078" cy="25707023"/>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en-US"/>
          </a:p>
        </p:txBody>
      </p:sp>
      <p:sp>
        <p:nvSpPr>
          <p:cNvPr id="4" name="Textplatzhalter 3"/>
          <p:cNvSpPr>
            <a:spLocks noGrp="1"/>
          </p:cNvSpPr>
          <p:nvPr>
            <p:ph type="body" sz="half" idx="2"/>
          </p:nvPr>
        </p:nvSpPr>
        <p:spPr>
          <a:xfrm>
            <a:off x="5927930" y="33532200"/>
            <a:ext cx="18146078" cy="5028337"/>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de-DE"/>
              <a:t>Textmasterformat bearbeiten</a:t>
            </a:r>
          </a:p>
        </p:txBody>
      </p:sp>
      <p:sp>
        <p:nvSpPr>
          <p:cNvPr id="5" name="Datumsplatzhalter 4"/>
          <p:cNvSpPr>
            <a:spLocks noGrp="1"/>
          </p:cNvSpPr>
          <p:nvPr>
            <p:ph type="dt" sz="half" idx="10"/>
          </p:nvPr>
        </p:nvSpPr>
        <p:spPr/>
        <p:txBody>
          <a:bodyPr/>
          <a:lstStyle/>
          <a:p>
            <a:fld id="{E97248AB-953B-4020-AF89-E87CBE0585F5}" type="datetimeFigureOut">
              <a:rPr lang="en-US" smtClean="0"/>
              <a:pPr/>
              <a:t>6/30/2025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0717EC4D-60B2-4876-A8FB-6884C889A797}" type="slidenum">
              <a:rPr lang="en-US" smtClean="0"/>
              <a:pPr/>
              <a:t>‹Nr.›</a:t>
            </a:fld>
            <a:endParaRPr lang="en-US"/>
          </a:p>
        </p:txBody>
      </p:sp>
    </p:spTree>
    <p:extLst>
      <p:ext uri="{BB962C8B-B14F-4D97-AF65-F5344CB8AC3E}">
        <p14:creationId xmlns:p14="http://schemas.microsoft.com/office/powerpoint/2010/main" val="388921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rgbClr val="73A545"/>
            </a:gs>
            <a:gs pos="0">
              <a:srgbClr val="97C04A"/>
            </a:gs>
            <a:gs pos="64000">
              <a:srgbClr val="296F3A"/>
            </a:gs>
            <a:gs pos="38000">
              <a:srgbClr val="4E8A3F"/>
            </a:gs>
            <a:gs pos="100000">
              <a:srgbClr val="045434"/>
            </a:gs>
          </a:gsLst>
          <a:lin ang="0" scaled="1"/>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512173" y="1715788"/>
            <a:ext cx="27219117" cy="7140840"/>
          </a:xfrm>
          <a:prstGeom prst="rect">
            <a:avLst/>
          </a:prstGeom>
        </p:spPr>
        <p:txBody>
          <a:bodyPr vert="horz" lIns="417643" tIns="208822" rIns="417643" bIns="208822" rtlCol="0" anchor="ctr">
            <a:normAutofit/>
          </a:bodyPr>
          <a:lstStyle/>
          <a:p>
            <a:r>
              <a:rPr lang="de-DE"/>
              <a:t>Titelmasterformat durch Klicken bearbeiten</a:t>
            </a:r>
            <a:endParaRPr lang="en-US"/>
          </a:p>
        </p:txBody>
      </p:sp>
      <p:sp>
        <p:nvSpPr>
          <p:cNvPr id="3" name="Textplatzhalter 2"/>
          <p:cNvSpPr>
            <a:spLocks noGrp="1"/>
          </p:cNvSpPr>
          <p:nvPr>
            <p:ph type="body" idx="1"/>
          </p:nvPr>
        </p:nvSpPr>
        <p:spPr>
          <a:xfrm>
            <a:off x="1512173" y="9997183"/>
            <a:ext cx="27219117" cy="28275743"/>
          </a:xfrm>
          <a:prstGeom prst="rect">
            <a:avLst/>
          </a:prstGeom>
        </p:spPr>
        <p:txBody>
          <a:bodyPr vert="horz" lIns="417643" tIns="208822" rIns="417643" bIns="208822"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2"/>
          </p:nvPr>
        </p:nvSpPr>
        <p:spPr>
          <a:xfrm>
            <a:off x="1512173" y="39711008"/>
            <a:ext cx="7056808" cy="2281100"/>
          </a:xfrm>
          <a:prstGeom prst="rect">
            <a:avLst/>
          </a:prstGeom>
        </p:spPr>
        <p:txBody>
          <a:bodyPr vert="horz" lIns="417643" tIns="208822" rIns="417643" bIns="208822" rtlCol="0" anchor="ctr"/>
          <a:lstStyle>
            <a:lvl1pPr algn="l">
              <a:defRPr sz="5500">
                <a:solidFill>
                  <a:schemeClr val="tx1">
                    <a:tint val="75000"/>
                  </a:schemeClr>
                </a:solidFill>
              </a:defRPr>
            </a:lvl1pPr>
          </a:lstStyle>
          <a:p>
            <a:fld id="{E97248AB-953B-4020-AF89-E87CBE0585F5}" type="datetimeFigureOut">
              <a:rPr lang="en-US" smtClean="0"/>
              <a:pPr/>
              <a:t>6/30/2025</a:t>
            </a:fld>
            <a:endParaRPr lang="en-US"/>
          </a:p>
        </p:txBody>
      </p:sp>
      <p:sp>
        <p:nvSpPr>
          <p:cNvPr id="5" name="Fußzeilenplatzhalter 4"/>
          <p:cNvSpPr>
            <a:spLocks noGrp="1"/>
          </p:cNvSpPr>
          <p:nvPr>
            <p:ph type="ftr" sz="quarter" idx="3"/>
          </p:nvPr>
        </p:nvSpPr>
        <p:spPr>
          <a:xfrm>
            <a:off x="10333183" y="39711008"/>
            <a:ext cx="9577097" cy="2281100"/>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21674482" y="39711008"/>
            <a:ext cx="7056808" cy="2281100"/>
          </a:xfrm>
          <a:prstGeom prst="rect">
            <a:avLst/>
          </a:prstGeom>
        </p:spPr>
        <p:txBody>
          <a:bodyPr vert="horz" lIns="417643" tIns="208822" rIns="417643" bIns="208822" rtlCol="0" anchor="ctr"/>
          <a:lstStyle>
            <a:lvl1pPr algn="r">
              <a:defRPr sz="5500">
                <a:solidFill>
                  <a:schemeClr val="tx1">
                    <a:tint val="75000"/>
                  </a:schemeClr>
                </a:solidFill>
              </a:defRPr>
            </a:lvl1pPr>
          </a:lstStyle>
          <a:p>
            <a:fld id="{0717EC4D-60B2-4876-A8FB-6884C889A797}" type="slidenum">
              <a:rPr lang="en-US" smtClean="0"/>
              <a:pPr/>
              <a:t>‹Nr.›</a:t>
            </a:fld>
            <a:endParaRPr lang="en-US"/>
          </a:p>
        </p:txBody>
      </p:sp>
    </p:spTree>
    <p:extLst>
      <p:ext uri="{BB962C8B-B14F-4D97-AF65-F5344CB8AC3E}">
        <p14:creationId xmlns:p14="http://schemas.microsoft.com/office/powerpoint/2010/main" val="2042512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7C826785-3A5B-7BA5-CD60-DE85CBABB4E9}"/>
              </a:ext>
            </a:extLst>
          </p:cNvPr>
          <p:cNvSpPr/>
          <p:nvPr/>
        </p:nvSpPr>
        <p:spPr>
          <a:xfrm>
            <a:off x="0" y="0"/>
            <a:ext cx="30288518" cy="42896961"/>
          </a:xfrm>
          <a:prstGeom prst="rect">
            <a:avLst/>
          </a:prstGeom>
          <a:gradFill flip="none" rotWithShape="1">
            <a:gsLst>
              <a:gs pos="17000">
                <a:schemeClr val="accent3">
                  <a:lumMod val="40000"/>
                  <a:lumOff val="60000"/>
                  <a:alpha val="80000"/>
                </a:schemeClr>
              </a:gs>
              <a:gs pos="1000">
                <a:schemeClr val="accent3">
                  <a:lumMod val="40000"/>
                  <a:lumOff val="60000"/>
                </a:schemeClr>
              </a:gs>
              <a:gs pos="64000">
                <a:schemeClr val="tx1">
                  <a:alpha val="20000"/>
                </a:schemeClr>
              </a:gs>
              <a:gs pos="38000">
                <a:schemeClr val="tx1">
                  <a:lumMod val="50000"/>
                  <a:lumOff val="50000"/>
                  <a:alpha val="50000"/>
                </a:schemeClr>
              </a:gs>
              <a:gs pos="100000">
                <a:schemeClr val="tx1">
                  <a:alpha val="1000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2" name="Abgerundetes Rechteck 211"/>
          <p:cNvSpPr/>
          <p:nvPr/>
        </p:nvSpPr>
        <p:spPr>
          <a:xfrm>
            <a:off x="11714379" y="36607758"/>
            <a:ext cx="18130480" cy="3723120"/>
          </a:xfrm>
          <a:prstGeom prst="rect">
            <a:avLst/>
          </a:prstGeom>
          <a:solidFill>
            <a:schemeClr val="bg1"/>
          </a:solidFill>
          <a:ln w="9525">
            <a:solidFill>
              <a:schemeClr val="tx1">
                <a:lumMod val="50000"/>
                <a:lumOff val="50000"/>
              </a:schemeClr>
            </a:solidFill>
          </a:ln>
          <a:effectLst>
            <a:outerShdw blurRad="50800" dist="38100" dir="2700000" algn="tl" rotWithShape="0">
              <a:prstClr val="black">
                <a:alpha val="77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266700" algn="r">
              <a:tabLst>
                <a:tab pos="257175" algn="l"/>
              </a:tabLst>
            </a:pPr>
            <a:endParaRPr lang="en-US" sz="3800" b="1" i="1" dirty="0">
              <a:solidFill>
                <a:schemeClr val="tx1"/>
              </a:solidFill>
            </a:endParaRPr>
          </a:p>
        </p:txBody>
      </p:sp>
      <p:sp>
        <p:nvSpPr>
          <p:cNvPr id="213" name="Rechteck 212"/>
          <p:cNvSpPr/>
          <p:nvPr/>
        </p:nvSpPr>
        <p:spPr>
          <a:xfrm>
            <a:off x="11660992" y="36553196"/>
            <a:ext cx="12530252" cy="895218"/>
          </a:xfrm>
          <a:prstGeom prst="rect">
            <a:avLst/>
          </a:prstGeom>
        </p:spPr>
        <p:txBody>
          <a:bodyPr wrap="square" lIns="252000" tIns="108000" rIns="252000" bIns="108000" anchor="t">
            <a:spAutoFit/>
          </a:bodyPr>
          <a:lstStyle/>
          <a:p>
            <a:r>
              <a:rPr lang="en-US" sz="4400" cap="all" dirty="0"/>
              <a:t>OUTLOOK</a:t>
            </a:r>
          </a:p>
        </p:txBody>
      </p:sp>
      <p:sp>
        <p:nvSpPr>
          <p:cNvPr id="45" name="Abgerundetes Rechteck 153">
            <a:extLst>
              <a:ext uri="{FF2B5EF4-FFF2-40B4-BE49-F238E27FC236}">
                <a16:creationId xmlns:a16="http://schemas.microsoft.com/office/drawing/2014/main" id="{4B20DFB9-974D-43DB-B37F-E75BA07F6A0B}"/>
              </a:ext>
            </a:extLst>
          </p:cNvPr>
          <p:cNvSpPr/>
          <p:nvPr/>
        </p:nvSpPr>
        <p:spPr>
          <a:xfrm>
            <a:off x="11703600" y="30231484"/>
            <a:ext cx="18153953" cy="6225549"/>
          </a:xfrm>
          <a:prstGeom prst="rect">
            <a:avLst/>
          </a:prstGeom>
          <a:gradFill flip="none" rotWithShape="1">
            <a:gsLst>
              <a:gs pos="0">
                <a:schemeClr val="accent1">
                  <a:lumMod val="60000"/>
                  <a:lumOff val="40000"/>
                </a:schemeClr>
              </a:gs>
              <a:gs pos="3000">
                <a:schemeClr val="bg1"/>
              </a:gs>
              <a:gs pos="97000">
                <a:schemeClr val="bg1"/>
              </a:gs>
              <a:gs pos="100000">
                <a:srgbClr val="9BC34A"/>
              </a:gs>
            </a:gsLst>
            <a:lin ang="10800000" scaled="1"/>
            <a:tileRect/>
          </a:gradFill>
          <a:ln w="9525">
            <a:solidFill>
              <a:schemeClr val="tx1">
                <a:lumMod val="50000"/>
                <a:lumOff val="50000"/>
              </a:schemeClr>
            </a:solidFill>
          </a:ln>
          <a:effectLst>
            <a:outerShdw blurRad="50800" dist="38100" dir="2700000" algn="tl" rotWithShape="0">
              <a:prstClr val="black">
                <a:alpha val="77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266700" algn="r">
              <a:tabLst>
                <a:tab pos="257175" algn="l"/>
              </a:tabLst>
            </a:pPr>
            <a:endParaRPr lang="en-US" sz="3800" b="1" i="1" dirty="0">
              <a:solidFill>
                <a:schemeClr val="tx1"/>
              </a:solidFill>
            </a:endParaRPr>
          </a:p>
        </p:txBody>
      </p:sp>
      <p:sp>
        <p:nvSpPr>
          <p:cNvPr id="112" name="Rechteck 111">
            <a:extLst>
              <a:ext uri="{FF2B5EF4-FFF2-40B4-BE49-F238E27FC236}">
                <a16:creationId xmlns:a16="http://schemas.microsoft.com/office/drawing/2014/main" id="{EC8207E7-AB5D-4A64-B70A-D3691B3E0D3D}"/>
              </a:ext>
            </a:extLst>
          </p:cNvPr>
          <p:cNvSpPr/>
          <p:nvPr/>
        </p:nvSpPr>
        <p:spPr>
          <a:xfrm rot="5400000">
            <a:off x="17113251" y="26483144"/>
            <a:ext cx="4800979" cy="1428870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Abgerundetes Rechteck 153"/>
          <p:cNvSpPr/>
          <p:nvPr/>
        </p:nvSpPr>
        <p:spPr>
          <a:xfrm>
            <a:off x="11701860" y="24412220"/>
            <a:ext cx="18142999" cy="5601441"/>
          </a:xfrm>
          <a:prstGeom prst="rect">
            <a:avLst/>
          </a:prstGeom>
          <a:gradFill flip="none" rotWithShape="1">
            <a:gsLst>
              <a:gs pos="0">
                <a:schemeClr val="bg1"/>
              </a:gs>
              <a:gs pos="97000">
                <a:schemeClr val="bg1"/>
              </a:gs>
              <a:gs pos="100000">
                <a:srgbClr val="FE8208">
                  <a:lumMod val="48330"/>
                  <a:lumOff val="51670"/>
                </a:srgbClr>
              </a:gs>
            </a:gsLst>
            <a:lin ang="10800000" scaled="1"/>
            <a:tileRect/>
          </a:gradFill>
          <a:ln w="9525">
            <a:solidFill>
              <a:schemeClr val="tx1">
                <a:lumMod val="50000"/>
                <a:lumOff val="50000"/>
              </a:schemeClr>
            </a:solidFill>
          </a:ln>
          <a:effectLst>
            <a:outerShdw blurRad="50800" dist="38100" dir="2700000" algn="tl" rotWithShape="0">
              <a:prstClr val="black">
                <a:alpha val="77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266700" algn="r">
              <a:tabLst>
                <a:tab pos="257175" algn="l"/>
              </a:tabLst>
            </a:pPr>
            <a:endParaRPr lang="en-US" sz="3800" b="1" i="1">
              <a:solidFill>
                <a:schemeClr val="tx1"/>
              </a:solidFill>
            </a:endParaRPr>
          </a:p>
        </p:txBody>
      </p:sp>
      <p:sp>
        <p:nvSpPr>
          <p:cNvPr id="102" name="Rechteck 101">
            <a:extLst>
              <a:ext uri="{FF2B5EF4-FFF2-40B4-BE49-F238E27FC236}">
                <a16:creationId xmlns:a16="http://schemas.microsoft.com/office/drawing/2014/main" id="{BB7734A5-FEEB-431F-B697-15C61A379324}"/>
              </a:ext>
            </a:extLst>
          </p:cNvPr>
          <p:cNvSpPr/>
          <p:nvPr/>
        </p:nvSpPr>
        <p:spPr>
          <a:xfrm rot="5400000">
            <a:off x="20112353" y="20449633"/>
            <a:ext cx="4133963" cy="1428870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Abgerundetes Rechteck 215"/>
          <p:cNvSpPr/>
          <p:nvPr/>
        </p:nvSpPr>
        <p:spPr>
          <a:xfrm>
            <a:off x="233080" y="18630900"/>
            <a:ext cx="11262233" cy="20801292"/>
          </a:xfrm>
          <a:prstGeom prst="rect">
            <a:avLst/>
          </a:prstGeom>
          <a:solidFill>
            <a:schemeClr val="bg1"/>
          </a:solidFill>
          <a:ln w="9525">
            <a:solidFill>
              <a:schemeClr val="tx1">
                <a:lumMod val="50000"/>
                <a:lumOff val="50000"/>
              </a:schemeClr>
            </a:solidFill>
          </a:ln>
          <a:effectLst>
            <a:outerShdw blurRad="50800" dist="38100" dir="2700000" algn="tl" rotWithShape="0">
              <a:prstClr val="black">
                <a:alpha val="77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266700" algn="r">
              <a:tabLst>
                <a:tab pos="257175" algn="l"/>
              </a:tabLst>
            </a:pPr>
            <a:endParaRPr lang="en-US" sz="3800" b="1" i="1">
              <a:solidFill>
                <a:schemeClr val="tx1"/>
              </a:solidFill>
            </a:endParaRPr>
          </a:p>
        </p:txBody>
      </p:sp>
      <p:sp>
        <p:nvSpPr>
          <p:cNvPr id="100" name="Rechteck 99">
            <a:extLst>
              <a:ext uri="{FF2B5EF4-FFF2-40B4-BE49-F238E27FC236}">
                <a16:creationId xmlns:a16="http://schemas.microsoft.com/office/drawing/2014/main" id="{646FD484-6EB2-4AFC-92C4-56DBF460195E}"/>
              </a:ext>
            </a:extLst>
          </p:cNvPr>
          <p:cNvSpPr/>
          <p:nvPr/>
        </p:nvSpPr>
        <p:spPr>
          <a:xfrm rot="5400000">
            <a:off x="3884658" y="16216904"/>
            <a:ext cx="3928186" cy="1077675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hteck 107">
            <a:extLst>
              <a:ext uri="{FF2B5EF4-FFF2-40B4-BE49-F238E27FC236}">
                <a16:creationId xmlns:a16="http://schemas.microsoft.com/office/drawing/2014/main" id="{B498579F-B8C9-4E4A-9E44-7308361D4ED2}"/>
              </a:ext>
            </a:extLst>
          </p:cNvPr>
          <p:cNvSpPr/>
          <p:nvPr/>
        </p:nvSpPr>
        <p:spPr>
          <a:xfrm rot="5400000">
            <a:off x="3211455" y="22360628"/>
            <a:ext cx="5302381" cy="1080454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hteck 108">
            <a:extLst>
              <a:ext uri="{FF2B5EF4-FFF2-40B4-BE49-F238E27FC236}">
                <a16:creationId xmlns:a16="http://schemas.microsoft.com/office/drawing/2014/main" id="{290A19FB-D9DE-4F06-AF5A-188467DCD116}"/>
              </a:ext>
            </a:extLst>
          </p:cNvPr>
          <p:cNvSpPr/>
          <p:nvPr/>
        </p:nvSpPr>
        <p:spPr>
          <a:xfrm rot="5400000">
            <a:off x="3217256" y="29417509"/>
            <a:ext cx="5302381" cy="1080454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Abgerundetes Rechteck 206"/>
          <p:cNvSpPr/>
          <p:nvPr/>
        </p:nvSpPr>
        <p:spPr>
          <a:xfrm>
            <a:off x="11703600" y="18630900"/>
            <a:ext cx="18119525" cy="5572162"/>
          </a:xfrm>
          <a:prstGeom prst="rect">
            <a:avLst/>
          </a:prstGeom>
          <a:gradFill flip="none" rotWithShape="1">
            <a:gsLst>
              <a:gs pos="0">
                <a:srgbClr val="9BC34A"/>
              </a:gs>
              <a:gs pos="97000">
                <a:schemeClr val="bg1"/>
              </a:gs>
              <a:gs pos="3000">
                <a:schemeClr val="bg1"/>
              </a:gs>
              <a:gs pos="100000">
                <a:srgbClr val="FE8208">
                  <a:lumMod val="48322"/>
                  <a:lumOff val="51678"/>
                </a:srgbClr>
              </a:gs>
            </a:gsLst>
            <a:lin ang="10800000" scaled="1"/>
            <a:tileRect/>
          </a:gradFill>
          <a:ln w="9525">
            <a:solidFill>
              <a:schemeClr val="tx1">
                <a:lumMod val="50000"/>
                <a:lumOff val="50000"/>
              </a:schemeClr>
            </a:solidFill>
          </a:ln>
          <a:effectLst>
            <a:outerShdw blurRad="50800" dist="38100" dir="2700000" algn="tl" rotWithShape="0">
              <a:prstClr val="black">
                <a:alpha val="77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266700" algn="r">
              <a:tabLst>
                <a:tab pos="257175" algn="l"/>
              </a:tabLst>
            </a:pPr>
            <a:endParaRPr lang="en-US" sz="3800" b="1" i="1" dirty="0">
              <a:solidFill>
                <a:schemeClr val="tx1"/>
              </a:solidFill>
            </a:endParaRPr>
          </a:p>
        </p:txBody>
      </p:sp>
      <p:sp>
        <p:nvSpPr>
          <p:cNvPr id="96" name="Rechteck 95">
            <a:extLst>
              <a:ext uri="{FF2B5EF4-FFF2-40B4-BE49-F238E27FC236}">
                <a16:creationId xmlns:a16="http://schemas.microsoft.com/office/drawing/2014/main" id="{C5B9C2DA-5E38-4893-8DA6-2B3298F50F21}"/>
              </a:ext>
            </a:extLst>
          </p:cNvPr>
          <p:cNvSpPr/>
          <p:nvPr/>
        </p:nvSpPr>
        <p:spPr>
          <a:xfrm rot="5400000">
            <a:off x="18993814" y="12790243"/>
            <a:ext cx="3393605" cy="1709549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Abgerundetes Rechteck 188"/>
          <p:cNvSpPr/>
          <p:nvPr/>
        </p:nvSpPr>
        <p:spPr>
          <a:xfrm>
            <a:off x="17795520" y="11656339"/>
            <a:ext cx="12049339" cy="6716933"/>
          </a:xfrm>
          <a:prstGeom prst="rect">
            <a:avLst/>
          </a:prstGeom>
          <a:solidFill>
            <a:schemeClr val="bg1"/>
          </a:solidFill>
          <a:ln w="9525">
            <a:solidFill>
              <a:schemeClr val="tx1">
                <a:lumMod val="50000"/>
                <a:lumOff val="50000"/>
              </a:schemeClr>
            </a:solidFill>
          </a:ln>
          <a:effectLst>
            <a:outerShdw blurRad="50800" dist="38100" dir="2700000" algn="tl" rotWithShape="0">
              <a:prstClr val="black">
                <a:alpha val="77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266700" algn="r">
              <a:tabLst>
                <a:tab pos="257175" algn="l"/>
              </a:tabLst>
            </a:pPr>
            <a:endParaRPr lang="en-US" sz="3800" b="1" i="1">
              <a:solidFill>
                <a:schemeClr val="tx1"/>
              </a:solidFill>
            </a:endParaRPr>
          </a:p>
        </p:txBody>
      </p:sp>
      <p:sp>
        <p:nvSpPr>
          <p:cNvPr id="51" name="Rechteck: abgerundete Ecken 50">
            <a:extLst>
              <a:ext uri="{FF2B5EF4-FFF2-40B4-BE49-F238E27FC236}">
                <a16:creationId xmlns:a16="http://schemas.microsoft.com/office/drawing/2014/main" id="{FE87721F-9C83-4CE4-8196-55D2530BBFE4}"/>
              </a:ext>
            </a:extLst>
          </p:cNvPr>
          <p:cNvSpPr/>
          <p:nvPr/>
        </p:nvSpPr>
        <p:spPr>
          <a:xfrm>
            <a:off x="22188600" y="14084872"/>
            <a:ext cx="3124572" cy="1398954"/>
          </a:xfrm>
          <a:prstGeom prst="roundRect">
            <a:avLst/>
          </a:prstGeom>
          <a:gradFill>
            <a:gsLst>
              <a:gs pos="0">
                <a:srgbClr val="9BC34A"/>
              </a:gs>
              <a:gs pos="41000">
                <a:srgbClr val="E7F1D3">
                  <a:shade val="67500"/>
                  <a:satMod val="115000"/>
                </a:srgbClr>
              </a:gs>
              <a:gs pos="100000">
                <a:srgbClr val="FFC58C"/>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spAutoFit/>
          </a:bodyPr>
          <a:lstStyle/>
          <a:p>
            <a:pPr algn="ctr">
              <a:lnSpc>
                <a:spcPct val="80000"/>
              </a:lnSpc>
            </a:pPr>
            <a:endParaRPr lang="de-DE" sz="3200" b="1" dirty="0">
              <a:solidFill>
                <a:schemeClr val="tx1"/>
              </a:solidFill>
            </a:endParaRPr>
          </a:p>
          <a:p>
            <a:pPr algn="ctr">
              <a:lnSpc>
                <a:spcPct val="80000"/>
              </a:lnSpc>
            </a:pPr>
            <a:endParaRPr lang="de-DE" sz="3200" b="1" dirty="0">
              <a:solidFill>
                <a:schemeClr val="tx1"/>
              </a:solidFill>
            </a:endParaRPr>
          </a:p>
          <a:p>
            <a:pPr algn="ctr">
              <a:lnSpc>
                <a:spcPct val="80000"/>
              </a:lnSpc>
            </a:pPr>
            <a:endParaRPr lang="de-DE" sz="3200" b="1" dirty="0">
              <a:solidFill>
                <a:schemeClr val="tx1"/>
              </a:solidFill>
            </a:endParaRPr>
          </a:p>
        </p:txBody>
      </p:sp>
      <p:sp>
        <p:nvSpPr>
          <p:cNvPr id="52" name="Rechteck: abgerundete Ecken 51">
            <a:extLst>
              <a:ext uri="{FF2B5EF4-FFF2-40B4-BE49-F238E27FC236}">
                <a16:creationId xmlns:a16="http://schemas.microsoft.com/office/drawing/2014/main" id="{4120AC69-B166-4F08-B9D8-9232C9A80BE9}"/>
              </a:ext>
            </a:extLst>
          </p:cNvPr>
          <p:cNvSpPr/>
          <p:nvPr/>
        </p:nvSpPr>
        <p:spPr>
          <a:xfrm>
            <a:off x="18017312" y="14084872"/>
            <a:ext cx="3124800" cy="1398954"/>
          </a:xfrm>
          <a:prstGeom prst="roundRect">
            <a:avLst/>
          </a:prstGeom>
          <a:solidFill>
            <a:srgbClr val="FFC58C"/>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spAutoFit/>
          </a:bodyPr>
          <a:lstStyle/>
          <a:p>
            <a:pPr algn="ctr">
              <a:lnSpc>
                <a:spcPct val="80000"/>
              </a:lnSpc>
            </a:pPr>
            <a:endParaRPr lang="en-GB" sz="3200" dirty="0">
              <a:solidFill>
                <a:schemeClr val="tx1"/>
              </a:solidFill>
            </a:endParaRPr>
          </a:p>
          <a:p>
            <a:pPr algn="ctr">
              <a:lnSpc>
                <a:spcPct val="80000"/>
              </a:lnSpc>
            </a:pPr>
            <a:endParaRPr lang="en-GB" sz="3200" dirty="0">
              <a:solidFill>
                <a:schemeClr val="tx1"/>
              </a:solidFill>
            </a:endParaRPr>
          </a:p>
          <a:p>
            <a:pPr algn="ctr">
              <a:lnSpc>
                <a:spcPct val="80000"/>
              </a:lnSpc>
            </a:pPr>
            <a:endParaRPr lang="en-GB" sz="3200" dirty="0">
              <a:solidFill>
                <a:schemeClr val="tx1"/>
              </a:solidFill>
            </a:endParaRPr>
          </a:p>
        </p:txBody>
      </p:sp>
      <p:sp>
        <p:nvSpPr>
          <p:cNvPr id="13" name="Rechteck: abgerundete Ecken 50">
            <a:extLst>
              <a:ext uri="{FF2B5EF4-FFF2-40B4-BE49-F238E27FC236}">
                <a16:creationId xmlns:a16="http://schemas.microsoft.com/office/drawing/2014/main" id="{181063E8-334A-14E6-99F8-5E0C97DDBEBE}"/>
              </a:ext>
            </a:extLst>
          </p:cNvPr>
          <p:cNvSpPr/>
          <p:nvPr/>
        </p:nvSpPr>
        <p:spPr>
          <a:xfrm>
            <a:off x="26359660" y="14302804"/>
            <a:ext cx="3124800" cy="963090"/>
          </a:xfrm>
          <a:prstGeom prst="roundRect">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spAutoFit/>
          </a:bodyPr>
          <a:lstStyle/>
          <a:p>
            <a:pPr algn="ctr">
              <a:lnSpc>
                <a:spcPct val="80000"/>
              </a:lnSpc>
            </a:pPr>
            <a:endParaRPr lang="de-DE" sz="3200" b="1" dirty="0">
              <a:solidFill>
                <a:schemeClr val="tx1"/>
              </a:solidFill>
            </a:endParaRPr>
          </a:p>
          <a:p>
            <a:pPr algn="ctr">
              <a:lnSpc>
                <a:spcPct val="80000"/>
              </a:lnSpc>
            </a:pPr>
            <a:endParaRPr lang="de-DE" sz="3200" b="1" dirty="0">
              <a:solidFill>
                <a:schemeClr val="tx1"/>
              </a:solidFill>
            </a:endParaRPr>
          </a:p>
        </p:txBody>
      </p:sp>
      <p:sp>
        <p:nvSpPr>
          <p:cNvPr id="15" name="Rechteck: abgerundete Ecken 50">
            <a:extLst>
              <a:ext uri="{FF2B5EF4-FFF2-40B4-BE49-F238E27FC236}">
                <a16:creationId xmlns:a16="http://schemas.microsoft.com/office/drawing/2014/main" id="{57946D66-A3B8-4311-3321-BA715129232F}"/>
              </a:ext>
            </a:extLst>
          </p:cNvPr>
          <p:cNvSpPr/>
          <p:nvPr/>
        </p:nvSpPr>
        <p:spPr>
          <a:xfrm>
            <a:off x="22504138" y="16677558"/>
            <a:ext cx="2493496" cy="963090"/>
          </a:xfrm>
          <a:prstGeom prst="roundRect">
            <a:avLst/>
          </a:prstGeom>
          <a:solidFill>
            <a:srgbClr val="9BC34A"/>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spAutoFit/>
          </a:bodyPr>
          <a:lstStyle/>
          <a:p>
            <a:pPr algn="ctr">
              <a:lnSpc>
                <a:spcPct val="80000"/>
              </a:lnSpc>
            </a:pPr>
            <a:endParaRPr lang="en-GB" sz="3200" dirty="0">
              <a:solidFill>
                <a:schemeClr val="tx1"/>
              </a:solidFill>
            </a:endParaRPr>
          </a:p>
          <a:p>
            <a:pPr algn="ctr">
              <a:lnSpc>
                <a:spcPct val="80000"/>
              </a:lnSpc>
            </a:pPr>
            <a:endParaRPr lang="en-GB" sz="3200" dirty="0">
              <a:solidFill>
                <a:schemeClr val="tx1"/>
              </a:solidFill>
            </a:endParaRPr>
          </a:p>
        </p:txBody>
      </p:sp>
      <p:sp>
        <p:nvSpPr>
          <p:cNvPr id="17" name="Rechteck: abgerundete Ecken 50">
            <a:extLst>
              <a:ext uri="{FF2B5EF4-FFF2-40B4-BE49-F238E27FC236}">
                <a16:creationId xmlns:a16="http://schemas.microsoft.com/office/drawing/2014/main" id="{5C202C0D-69C4-A180-F61D-14D481C433CE}"/>
              </a:ext>
            </a:extLst>
          </p:cNvPr>
          <p:cNvSpPr/>
          <p:nvPr/>
        </p:nvSpPr>
        <p:spPr>
          <a:xfrm>
            <a:off x="21995603" y="12044573"/>
            <a:ext cx="3550182" cy="1398954"/>
          </a:xfrm>
          <a:prstGeom prst="roundRect">
            <a:avLst/>
          </a:prstGeom>
          <a:gradFill>
            <a:gsLst>
              <a:gs pos="0">
                <a:srgbClr val="9BC34A"/>
              </a:gs>
              <a:gs pos="41000">
                <a:srgbClr val="E7F1D3">
                  <a:shade val="67500"/>
                  <a:satMod val="115000"/>
                </a:srgbClr>
              </a:gs>
              <a:gs pos="100000">
                <a:srgbClr val="FFC58C"/>
              </a:gs>
            </a:gsLst>
            <a:lin ang="5400000" scaled="1"/>
          </a:gra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spAutoFit/>
          </a:bodyPr>
          <a:lstStyle/>
          <a:p>
            <a:pPr algn="ctr">
              <a:lnSpc>
                <a:spcPct val="80000"/>
              </a:lnSpc>
            </a:pPr>
            <a:endParaRPr lang="de-DE" sz="3200" b="1" dirty="0">
              <a:solidFill>
                <a:schemeClr val="tx1"/>
              </a:solidFill>
            </a:endParaRPr>
          </a:p>
          <a:p>
            <a:pPr algn="ctr">
              <a:lnSpc>
                <a:spcPct val="80000"/>
              </a:lnSpc>
            </a:pPr>
            <a:endParaRPr lang="de-DE" sz="3200" b="1" dirty="0">
              <a:solidFill>
                <a:schemeClr val="tx1"/>
              </a:solidFill>
            </a:endParaRPr>
          </a:p>
          <a:p>
            <a:pPr algn="ctr">
              <a:lnSpc>
                <a:spcPct val="80000"/>
              </a:lnSpc>
            </a:pPr>
            <a:endParaRPr lang="de-DE" sz="3200" b="1" dirty="0">
              <a:solidFill>
                <a:schemeClr val="tx1"/>
              </a:solidFill>
            </a:endParaRPr>
          </a:p>
        </p:txBody>
      </p:sp>
      <p:cxnSp>
        <p:nvCxnSpPr>
          <p:cNvPr id="23" name="Gewinkelte Verbindung 22">
            <a:extLst>
              <a:ext uri="{FF2B5EF4-FFF2-40B4-BE49-F238E27FC236}">
                <a16:creationId xmlns:a16="http://schemas.microsoft.com/office/drawing/2014/main" id="{907D8E96-AA7B-083A-6D73-AD247D452F9A}"/>
              </a:ext>
            </a:extLst>
          </p:cNvPr>
          <p:cNvCxnSpPr>
            <a:cxnSpLocks/>
            <a:stCxn id="17" idx="1"/>
            <a:endCxn id="52" idx="0"/>
          </p:cNvCxnSpPr>
          <p:nvPr/>
        </p:nvCxnSpPr>
        <p:spPr>
          <a:xfrm rot="10800000" flipV="1">
            <a:off x="19579713" y="12744050"/>
            <a:ext cx="2415891" cy="1340822"/>
          </a:xfrm>
          <a:prstGeom prst="bentConnector2">
            <a:avLst/>
          </a:prstGeom>
          <a:ln w="508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95" name="Abgerundetes Rechteck 194"/>
          <p:cNvSpPr/>
          <p:nvPr/>
        </p:nvSpPr>
        <p:spPr>
          <a:xfrm>
            <a:off x="233081" y="11656339"/>
            <a:ext cx="17463448" cy="6702835"/>
          </a:xfrm>
          <a:prstGeom prst="rect">
            <a:avLst/>
          </a:prstGeom>
          <a:solidFill>
            <a:schemeClr val="bg1"/>
          </a:solidFill>
          <a:ln w="9525">
            <a:solidFill>
              <a:schemeClr val="tx1">
                <a:lumMod val="50000"/>
                <a:lumOff val="50000"/>
              </a:schemeClr>
            </a:solidFill>
          </a:ln>
          <a:effectLst>
            <a:outerShdw blurRad="50800" dist="38100" dir="2700000" algn="tl" rotWithShape="0">
              <a:prstClr val="black">
                <a:alpha val="77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266700" algn="r">
              <a:tabLst>
                <a:tab pos="257175" algn="l"/>
              </a:tabLst>
            </a:pPr>
            <a:endParaRPr lang="en-US" sz="3800" b="1" i="1" dirty="0">
              <a:solidFill>
                <a:schemeClr val="tx1"/>
              </a:solidFill>
            </a:endParaRPr>
          </a:p>
        </p:txBody>
      </p:sp>
      <p:sp>
        <p:nvSpPr>
          <p:cNvPr id="7" name="Rechteck 6">
            <a:extLst>
              <a:ext uri="{FF2B5EF4-FFF2-40B4-BE49-F238E27FC236}">
                <a16:creationId xmlns:a16="http://schemas.microsoft.com/office/drawing/2014/main" id="{68BAC4A1-0AE7-49F1-BF50-A7AC978BDF31}"/>
              </a:ext>
            </a:extLst>
          </p:cNvPr>
          <p:cNvSpPr/>
          <p:nvPr/>
        </p:nvSpPr>
        <p:spPr>
          <a:xfrm>
            <a:off x="15010489" y="11823242"/>
            <a:ext cx="2568312" cy="646914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hteck 196"/>
          <p:cNvSpPr/>
          <p:nvPr/>
        </p:nvSpPr>
        <p:spPr>
          <a:xfrm>
            <a:off x="296283" y="12462463"/>
            <a:ext cx="14615215" cy="5942753"/>
          </a:xfrm>
          <a:prstGeom prst="rect">
            <a:avLst/>
          </a:prstGeom>
        </p:spPr>
        <p:txBody>
          <a:bodyPr wrap="square" lIns="252000" tIns="108000" rIns="252000" bIns="108000" anchor="t">
            <a:spAutoFit/>
          </a:bodyPr>
          <a:lstStyle/>
          <a:p>
            <a:pPr algn="just">
              <a:spcAft>
                <a:spcPts val="1200"/>
              </a:spcAft>
            </a:pPr>
            <a:r>
              <a:rPr lang="en-GB" sz="3200" dirty="0"/>
              <a:t>We hypothesize that BAF9 and FLORP3 </a:t>
            </a:r>
            <a:r>
              <a:rPr lang="en-GB" sz="3200" dirty="0" err="1"/>
              <a:t>squiggleforms</a:t>
            </a:r>
            <a:r>
              <a:rPr lang="en-GB" sz="3200" dirty="0"/>
              <a:t> differ in (</a:t>
            </a:r>
            <a:r>
              <a:rPr lang="en-GB" sz="3200" dirty="0" err="1"/>
              <a:t>i</a:t>
            </a:r>
            <a:r>
              <a:rPr lang="en-GB" sz="3200" dirty="0"/>
              <a:t>) their capacity to agitate target noodles by modulating marshmallow adherence directly (BAF9) or indirectly (BAF9, FLORP3) through jelly-jelly encounters, glitter-based PTMs, or fruit stability. Ultimately and in addition to decoding the quantum pudding dynamics, we also aim to establish XL-BLUR for leaf-based foam systems (with Z77 and Y88).</a:t>
            </a:r>
          </a:p>
          <a:p>
            <a:pPr algn="just">
              <a:spcAft>
                <a:spcPts val="1200"/>
              </a:spcAft>
            </a:pPr>
            <a:r>
              <a:rPr lang="en-GB" sz="3200" dirty="0"/>
              <a:t>This results in the following specific objectives:</a:t>
            </a:r>
          </a:p>
          <a:p>
            <a:pPr marL="457200" indent="-457200" algn="just">
              <a:buFont typeface="Arial" panose="020B0604020202020204" pitchFamily="34" charset="0"/>
              <a:buChar char="•"/>
            </a:pPr>
            <a:r>
              <a:rPr lang="en-GB" sz="3200" dirty="0"/>
              <a:t>Heterologous inflation and purification of dominant BAF9 and FLORP3</a:t>
            </a:r>
          </a:p>
          <a:p>
            <a:pPr marL="457200" indent="-457200" algn="just">
              <a:buFont typeface="Arial" panose="020B0604020202020204" pitchFamily="34" charset="0"/>
              <a:buChar char="•"/>
            </a:pPr>
            <a:r>
              <a:rPr lang="en-GB" sz="3200" dirty="0"/>
              <a:t>Establishing in vivo XL-BLUR from </a:t>
            </a:r>
            <a:r>
              <a:rPr lang="en-GB" sz="3200" dirty="0" err="1"/>
              <a:t>chlorophyllous</a:t>
            </a:r>
            <a:r>
              <a:rPr lang="en-GB" sz="3200" dirty="0"/>
              <a:t> confetti.</a:t>
            </a:r>
          </a:p>
          <a:p>
            <a:pPr marL="457200" indent="-457200" algn="just">
              <a:buFont typeface="Arial" panose="020B0604020202020204" pitchFamily="34" charset="0"/>
              <a:buChar char="•"/>
            </a:pPr>
            <a:r>
              <a:rPr lang="en-GB" sz="3200" dirty="0"/>
              <a:t>Deriving structural mirages for both </a:t>
            </a:r>
            <a:r>
              <a:rPr lang="en-GB" sz="3200" dirty="0" err="1"/>
              <a:t>fluffactors</a:t>
            </a:r>
            <a:r>
              <a:rPr lang="en-GB" sz="3200" dirty="0"/>
              <a:t> including dance partners.</a:t>
            </a:r>
          </a:p>
          <a:p>
            <a:pPr marL="457200" indent="-457200" algn="just">
              <a:buFont typeface="Arial" panose="020B0604020202020204" pitchFamily="34" charset="0"/>
              <a:buChar char="•"/>
            </a:pPr>
            <a:r>
              <a:rPr lang="en-GB" sz="3200" dirty="0"/>
              <a:t>Identification of functional hallucinations between </a:t>
            </a:r>
            <a:r>
              <a:rPr lang="en-GB" sz="3200" dirty="0" err="1"/>
              <a:t>squiggleforms</a:t>
            </a:r>
            <a:r>
              <a:rPr lang="en-GB" sz="3200" dirty="0"/>
              <a:t> with a focus on the level of marshmallow-blob interaction and wallpaper-binding.</a:t>
            </a:r>
            <a:endParaRPr lang="en-US" sz="2800" dirty="0"/>
          </a:p>
        </p:txBody>
      </p:sp>
      <p:sp>
        <p:nvSpPr>
          <p:cNvPr id="200" name="Rechteck 199"/>
          <p:cNvSpPr/>
          <p:nvPr/>
        </p:nvSpPr>
        <p:spPr>
          <a:xfrm>
            <a:off x="257184" y="11666497"/>
            <a:ext cx="6757289" cy="895218"/>
          </a:xfrm>
          <a:prstGeom prst="rect">
            <a:avLst/>
          </a:prstGeom>
        </p:spPr>
        <p:txBody>
          <a:bodyPr wrap="square" lIns="252000" tIns="108000" rIns="252000" bIns="108000" anchor="t">
            <a:spAutoFit/>
          </a:bodyPr>
          <a:lstStyle/>
          <a:p>
            <a:r>
              <a:rPr lang="en-US" sz="4400" cap="all" dirty="0"/>
              <a:t>OBJECTIVES</a:t>
            </a:r>
          </a:p>
        </p:txBody>
      </p:sp>
      <p:sp>
        <p:nvSpPr>
          <p:cNvPr id="245" name="Abgerundetes Rechteck 244"/>
          <p:cNvSpPr/>
          <p:nvPr/>
        </p:nvSpPr>
        <p:spPr>
          <a:xfrm>
            <a:off x="233082" y="7084980"/>
            <a:ext cx="29611778" cy="4419259"/>
          </a:xfrm>
          <a:prstGeom prst="rect">
            <a:avLst/>
          </a:prstGeom>
          <a:solidFill>
            <a:schemeClr val="bg1"/>
          </a:solidFill>
          <a:ln w="9525">
            <a:solidFill>
              <a:schemeClr val="tx1">
                <a:lumMod val="50000"/>
                <a:lumOff val="50000"/>
              </a:schemeClr>
            </a:solidFill>
          </a:ln>
          <a:effectLst>
            <a:outerShdw blurRad="50800" dist="38100" dir="2700000" algn="tl" rotWithShape="0">
              <a:prstClr val="black">
                <a:alpha val="7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108000" rIns="252000" bIns="108000" rtlCol="0" anchor="t">
            <a:spAutoFit/>
          </a:bodyPr>
          <a:lstStyle/>
          <a:p>
            <a:pPr algn="just">
              <a:spcAft>
                <a:spcPts val="600"/>
              </a:spcAft>
            </a:pPr>
            <a:r>
              <a:rPr lang="en-GB" sz="4400" cap="all" dirty="0">
                <a:solidFill>
                  <a:schemeClr val="tx1"/>
                </a:solidFill>
              </a:rPr>
              <a:t>Background</a:t>
            </a:r>
          </a:p>
          <a:p>
            <a:pPr algn="just">
              <a:spcAft>
                <a:spcPts val="600"/>
              </a:spcAft>
            </a:pPr>
            <a:r>
              <a:rPr lang="en-GB" sz="3200" dirty="0" err="1">
                <a:solidFill>
                  <a:schemeClr val="tx1"/>
                </a:solidFill>
              </a:rPr>
              <a:t>Thermofluctuative</a:t>
            </a:r>
            <a:r>
              <a:rPr lang="en-GB" sz="3200" dirty="0">
                <a:solidFill>
                  <a:schemeClr val="tx1"/>
                </a:solidFill>
              </a:rPr>
              <a:t> wobble, essential for adjusting to </a:t>
            </a:r>
            <a:r>
              <a:rPr lang="en-GB" sz="3200" dirty="0" err="1">
                <a:solidFill>
                  <a:schemeClr val="tx1"/>
                </a:solidFill>
              </a:rPr>
              <a:t>spiraling</a:t>
            </a:r>
            <a:r>
              <a:rPr lang="en-GB" sz="3200" dirty="0">
                <a:solidFill>
                  <a:schemeClr val="tx1"/>
                </a:solidFill>
              </a:rPr>
              <a:t> marmalade gradients due to planetary </a:t>
            </a:r>
            <a:r>
              <a:rPr lang="en-GB" sz="3200" dirty="0" err="1">
                <a:solidFill>
                  <a:schemeClr val="tx1"/>
                </a:solidFill>
              </a:rPr>
              <a:t>soupwarming</a:t>
            </a:r>
            <a:r>
              <a:rPr lang="en-GB" sz="3200" dirty="0">
                <a:solidFill>
                  <a:schemeClr val="tx1"/>
                </a:solidFill>
              </a:rPr>
              <a:t>, has been scrupulously dissected in the reference species </a:t>
            </a:r>
            <a:r>
              <a:rPr lang="en-GB" sz="3200" dirty="0" err="1">
                <a:solidFill>
                  <a:schemeClr val="tx1"/>
                </a:solidFill>
              </a:rPr>
              <a:t>Macaroniopsis</a:t>
            </a:r>
            <a:r>
              <a:rPr lang="en-GB" sz="3200" dirty="0">
                <a:solidFill>
                  <a:schemeClr val="tx1"/>
                </a:solidFill>
              </a:rPr>
              <a:t> </a:t>
            </a:r>
            <a:r>
              <a:rPr lang="en-GB" sz="3200" dirty="0" err="1">
                <a:solidFill>
                  <a:schemeClr val="tx1"/>
                </a:solidFill>
              </a:rPr>
              <a:t>elongata</a:t>
            </a:r>
            <a:r>
              <a:rPr lang="en-GB" sz="3200" dirty="0">
                <a:solidFill>
                  <a:schemeClr val="tx1"/>
                </a:solidFill>
              </a:rPr>
              <a:t>. Pivotal instigators, BANANA-REACTIVE ENTITY 7 (BRE7) and TEMPORAL GIGGLING 4 (TG4), serve as axial modules in the </a:t>
            </a:r>
            <a:r>
              <a:rPr lang="en-GB" sz="3200" dirty="0" err="1">
                <a:solidFill>
                  <a:schemeClr val="tx1"/>
                </a:solidFill>
              </a:rPr>
              <a:t>wobbleflux</a:t>
            </a:r>
            <a:r>
              <a:rPr lang="en-GB" sz="3200" dirty="0">
                <a:solidFill>
                  <a:schemeClr val="tx1"/>
                </a:solidFill>
              </a:rPr>
              <a:t> </a:t>
            </a:r>
            <a:r>
              <a:rPr lang="en-GB" sz="3200" dirty="0" err="1">
                <a:solidFill>
                  <a:schemeClr val="tx1"/>
                </a:solidFill>
              </a:rPr>
              <a:t>signaling</a:t>
            </a:r>
            <a:r>
              <a:rPr lang="en-GB" sz="3200" dirty="0">
                <a:solidFill>
                  <a:schemeClr val="tx1"/>
                </a:solidFill>
              </a:rPr>
              <a:t> skein (Squint et al., 2016). The </a:t>
            </a:r>
            <a:r>
              <a:rPr lang="en-GB" sz="3200" dirty="0" err="1">
                <a:solidFill>
                  <a:schemeClr val="tx1"/>
                </a:solidFill>
              </a:rPr>
              <a:t>bHLH</a:t>
            </a:r>
            <a:r>
              <a:rPr lang="en-GB" sz="3200" dirty="0">
                <a:solidFill>
                  <a:schemeClr val="tx1"/>
                </a:solidFill>
              </a:rPr>
              <a:t> transmogrification switch BRE7 encourages flailing under hot cloudbursts, antagonized by the </a:t>
            </a:r>
            <a:r>
              <a:rPr lang="en-GB" sz="3200" dirty="0" err="1">
                <a:solidFill>
                  <a:schemeClr val="tx1"/>
                </a:solidFill>
              </a:rPr>
              <a:t>dreamsensor</a:t>
            </a:r>
            <a:r>
              <a:rPr lang="en-GB" sz="3200" dirty="0">
                <a:solidFill>
                  <a:schemeClr val="tx1"/>
                </a:solidFill>
              </a:rPr>
              <a:t> TG4 under tepid breezes. Both </a:t>
            </a:r>
            <a:r>
              <a:rPr lang="en-GB" sz="3200" dirty="0" err="1">
                <a:solidFill>
                  <a:schemeClr val="tx1"/>
                </a:solidFill>
              </a:rPr>
              <a:t>pseudoalleles</a:t>
            </a:r>
            <a:r>
              <a:rPr lang="en-GB" sz="3200" dirty="0">
                <a:solidFill>
                  <a:schemeClr val="tx1"/>
                </a:solidFill>
              </a:rPr>
              <a:t>/substances likewise coordinate with the circadian snack oscillator, TG4 acting as a jam and fog </a:t>
            </a:r>
            <a:r>
              <a:rPr lang="en-GB" sz="3200" dirty="0" err="1">
                <a:solidFill>
                  <a:schemeClr val="tx1"/>
                </a:solidFill>
              </a:rPr>
              <a:t>zeitnehmer</a:t>
            </a:r>
            <a:r>
              <a:rPr lang="en-GB" sz="3200" dirty="0">
                <a:solidFill>
                  <a:schemeClr val="tx1"/>
                </a:solidFill>
              </a:rPr>
              <a:t>, and BRE7 functioning as a prime echo node encoding snack pulses into wobbly bloom spirals. Spontaneously emergent code wobbles in these sequences distort bloom output in response to candlelight and toast cycles, yet implications at the </a:t>
            </a:r>
            <a:r>
              <a:rPr lang="en-GB" sz="3200" dirty="0" err="1">
                <a:solidFill>
                  <a:schemeClr val="tx1"/>
                </a:solidFill>
              </a:rPr>
              <a:t>pseudoprotein</a:t>
            </a:r>
            <a:r>
              <a:rPr lang="en-GB" sz="3200" dirty="0">
                <a:solidFill>
                  <a:schemeClr val="tx1"/>
                </a:solidFill>
              </a:rPr>
              <a:t> dimension stay foggy, obscured by their heavily spaghetti-coded protein blueprint. Structural flan chemistry, e.g., cross-zooming mousse spectrometry (XZ-MS), may prove a potent device to extract </a:t>
            </a:r>
            <a:r>
              <a:rPr lang="en-GB" sz="3200" dirty="0" err="1">
                <a:solidFill>
                  <a:schemeClr val="tx1"/>
                </a:solidFill>
              </a:rPr>
              <a:t>pseudoprotein</a:t>
            </a:r>
            <a:r>
              <a:rPr lang="en-GB" sz="3200" dirty="0">
                <a:solidFill>
                  <a:schemeClr val="tx1"/>
                </a:solidFill>
              </a:rPr>
              <a:t>-shaped diagrammatic content, gluing the fudge between </a:t>
            </a:r>
            <a:r>
              <a:rPr lang="en-GB" sz="3200" dirty="0" err="1">
                <a:solidFill>
                  <a:schemeClr val="tx1"/>
                </a:solidFill>
              </a:rPr>
              <a:t>codeform</a:t>
            </a:r>
            <a:r>
              <a:rPr lang="en-GB" sz="3200" dirty="0">
                <a:solidFill>
                  <a:schemeClr val="tx1"/>
                </a:solidFill>
              </a:rPr>
              <a:t> and </a:t>
            </a:r>
            <a:r>
              <a:rPr lang="en-GB" sz="3200" dirty="0" err="1">
                <a:solidFill>
                  <a:schemeClr val="tx1"/>
                </a:solidFill>
              </a:rPr>
              <a:t>flormotype</a:t>
            </a:r>
            <a:r>
              <a:rPr lang="en-GB" sz="3200" dirty="0">
                <a:solidFill>
                  <a:schemeClr val="tx1"/>
                </a:solidFill>
              </a:rPr>
              <a:t>.</a:t>
            </a:r>
            <a:endParaRPr lang="en-US" sz="3200" dirty="0">
              <a:solidFill>
                <a:schemeClr val="tx1"/>
              </a:solidFill>
            </a:endParaRPr>
          </a:p>
        </p:txBody>
      </p:sp>
      <p:sp>
        <p:nvSpPr>
          <p:cNvPr id="16" name="AutoShape 8" descr="Logo: Europäischer Sozialfonds für Deutschland - Führt zur Startse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Textfeld 60"/>
          <p:cNvSpPr txBox="1"/>
          <p:nvPr/>
        </p:nvSpPr>
        <p:spPr>
          <a:xfrm>
            <a:off x="457200" y="3289527"/>
            <a:ext cx="23990996" cy="2404697"/>
          </a:xfrm>
          <a:prstGeom prst="rect">
            <a:avLst/>
          </a:prstGeom>
          <a:noFill/>
        </p:spPr>
        <p:txBody>
          <a:bodyPr wrap="square" rtlCol="0">
            <a:spAutoFit/>
          </a:bodyPr>
          <a:lstStyle/>
          <a:p>
            <a:pPr>
              <a:lnSpc>
                <a:spcPct val="85000"/>
              </a:lnSpc>
            </a:pPr>
            <a:r>
              <a:rPr lang="en-US" sz="8800" b="1" dirty="0">
                <a:solidFill>
                  <a:schemeClr val="bg1"/>
                </a:solidFill>
              </a:rPr>
              <a:t>Title that summarizes your current super amazing SNP2Prot research results</a:t>
            </a:r>
          </a:p>
        </p:txBody>
      </p:sp>
      <p:sp>
        <p:nvSpPr>
          <p:cNvPr id="209" name="Rechteck 208"/>
          <p:cNvSpPr/>
          <p:nvPr/>
        </p:nvSpPr>
        <p:spPr>
          <a:xfrm>
            <a:off x="11697626" y="18657688"/>
            <a:ext cx="17991326" cy="895218"/>
          </a:xfrm>
          <a:prstGeom prst="rect">
            <a:avLst/>
          </a:prstGeom>
        </p:spPr>
        <p:txBody>
          <a:bodyPr wrap="square" lIns="252000" tIns="108000" rIns="252000" bIns="108000" anchor="t">
            <a:spAutoFit/>
          </a:bodyPr>
          <a:lstStyle/>
          <a:p>
            <a:r>
              <a:rPr lang="en-GB" sz="4400" dirty="0"/>
              <a:t>SUBTITLE </a:t>
            </a:r>
          </a:p>
        </p:txBody>
      </p:sp>
      <p:sp>
        <p:nvSpPr>
          <p:cNvPr id="155" name="Rechteck 154"/>
          <p:cNvSpPr/>
          <p:nvPr/>
        </p:nvSpPr>
        <p:spPr>
          <a:xfrm>
            <a:off x="11707498" y="37355607"/>
            <a:ext cx="17815454" cy="2680322"/>
          </a:xfrm>
          <a:prstGeom prst="rect">
            <a:avLst/>
          </a:prstGeom>
        </p:spPr>
        <p:txBody>
          <a:bodyPr wrap="square" lIns="252000" tIns="108000" rIns="252000" bIns="108000" anchor="t">
            <a:spAutoFit/>
          </a:bodyPr>
          <a:lstStyle/>
          <a:p>
            <a:pPr algn="just">
              <a:spcAft>
                <a:spcPts val="600"/>
              </a:spcAft>
            </a:pPr>
            <a:r>
              <a:rPr lang="en-GB" sz="3200" dirty="0" err="1">
                <a:solidFill>
                  <a:schemeClr val="tx1"/>
                </a:solidFill>
              </a:rPr>
              <a:t>Thermofluctuative</a:t>
            </a:r>
            <a:r>
              <a:rPr lang="en-GB" sz="3200" dirty="0">
                <a:solidFill>
                  <a:schemeClr val="tx1"/>
                </a:solidFill>
              </a:rPr>
              <a:t> wobble, essential for adjusting to </a:t>
            </a:r>
            <a:r>
              <a:rPr lang="en-GB" sz="3200" dirty="0" err="1">
                <a:solidFill>
                  <a:schemeClr val="tx1"/>
                </a:solidFill>
              </a:rPr>
              <a:t>spiraling</a:t>
            </a:r>
            <a:r>
              <a:rPr lang="en-GB" sz="3200" dirty="0">
                <a:solidFill>
                  <a:schemeClr val="tx1"/>
                </a:solidFill>
              </a:rPr>
              <a:t> marmalade gradients due to planetary </a:t>
            </a:r>
            <a:r>
              <a:rPr lang="en-GB" sz="3200" dirty="0" err="1">
                <a:solidFill>
                  <a:schemeClr val="tx1"/>
                </a:solidFill>
              </a:rPr>
              <a:t>soupwarming</a:t>
            </a:r>
            <a:r>
              <a:rPr lang="en-GB" sz="3200" dirty="0">
                <a:solidFill>
                  <a:schemeClr val="tx1"/>
                </a:solidFill>
              </a:rPr>
              <a:t>, has been scrupulously dissected in the reference species </a:t>
            </a:r>
            <a:r>
              <a:rPr lang="en-GB" sz="3200" dirty="0" err="1">
                <a:solidFill>
                  <a:schemeClr val="tx1"/>
                </a:solidFill>
              </a:rPr>
              <a:t>Macaroniopsis</a:t>
            </a:r>
            <a:r>
              <a:rPr lang="en-GB" sz="3200" dirty="0">
                <a:solidFill>
                  <a:schemeClr val="tx1"/>
                </a:solidFill>
              </a:rPr>
              <a:t> </a:t>
            </a:r>
            <a:r>
              <a:rPr lang="en-GB" sz="3200" dirty="0" err="1">
                <a:solidFill>
                  <a:schemeClr val="tx1"/>
                </a:solidFill>
              </a:rPr>
              <a:t>elongata</a:t>
            </a:r>
            <a:r>
              <a:rPr lang="en-GB" sz="3200" dirty="0">
                <a:solidFill>
                  <a:schemeClr val="tx1"/>
                </a:solidFill>
              </a:rPr>
              <a:t>. Pivotal instigators, BANANA-REACTIVE ENTITY 7 (BRE7) and TEMPORAL GIGGLING 4 (TG4), serve as axial modules in the </a:t>
            </a:r>
            <a:r>
              <a:rPr lang="en-GB" sz="3200" dirty="0" err="1">
                <a:solidFill>
                  <a:schemeClr val="tx1"/>
                </a:solidFill>
              </a:rPr>
              <a:t>wobbleflux</a:t>
            </a:r>
            <a:r>
              <a:rPr lang="en-GB" sz="3200" dirty="0">
                <a:solidFill>
                  <a:schemeClr val="tx1"/>
                </a:solidFill>
              </a:rPr>
              <a:t> </a:t>
            </a:r>
            <a:r>
              <a:rPr lang="en-GB" sz="3200" dirty="0" err="1">
                <a:solidFill>
                  <a:schemeClr val="tx1"/>
                </a:solidFill>
              </a:rPr>
              <a:t>signaling</a:t>
            </a:r>
            <a:r>
              <a:rPr lang="en-GB" sz="3200" dirty="0">
                <a:solidFill>
                  <a:schemeClr val="tx1"/>
                </a:solidFill>
              </a:rPr>
              <a:t> skein (Squint et al., 2016). The </a:t>
            </a:r>
            <a:r>
              <a:rPr lang="en-GB" sz="3200" dirty="0" err="1">
                <a:solidFill>
                  <a:schemeClr val="tx1"/>
                </a:solidFill>
              </a:rPr>
              <a:t>bHLH</a:t>
            </a:r>
            <a:r>
              <a:rPr lang="en-GB" sz="3200" dirty="0">
                <a:solidFill>
                  <a:schemeClr val="tx1"/>
                </a:solidFill>
              </a:rPr>
              <a:t> transmogrification switch BRE7 encourages flailing under hot cloudbursts, antagonized by the </a:t>
            </a:r>
            <a:r>
              <a:rPr lang="en-GB" sz="3200" dirty="0" err="1">
                <a:solidFill>
                  <a:schemeClr val="tx1"/>
                </a:solidFill>
              </a:rPr>
              <a:t>dreamsensor</a:t>
            </a:r>
            <a:r>
              <a:rPr lang="en-GB" sz="3200" dirty="0">
                <a:solidFill>
                  <a:schemeClr val="tx1"/>
                </a:solidFill>
              </a:rPr>
              <a:t> TG4 under tepid breezes.</a:t>
            </a:r>
            <a:endParaRPr lang="en-US" sz="3200" i="1" dirty="0"/>
          </a:p>
        </p:txBody>
      </p:sp>
      <p:sp>
        <p:nvSpPr>
          <p:cNvPr id="218" name="Rechteck 217"/>
          <p:cNvSpPr/>
          <p:nvPr/>
        </p:nvSpPr>
        <p:spPr>
          <a:xfrm>
            <a:off x="233081" y="18657688"/>
            <a:ext cx="8509158" cy="895218"/>
          </a:xfrm>
          <a:prstGeom prst="rect">
            <a:avLst/>
          </a:prstGeom>
        </p:spPr>
        <p:txBody>
          <a:bodyPr wrap="square" lIns="252000" tIns="108000" rIns="252000" bIns="108000" anchor="t">
            <a:spAutoFit/>
          </a:bodyPr>
          <a:lstStyle/>
          <a:p>
            <a:r>
              <a:rPr lang="en-GB" sz="4400" dirty="0"/>
              <a:t>SUBTITLE</a:t>
            </a:r>
            <a:endParaRPr lang="en-US" sz="4400" dirty="0"/>
          </a:p>
        </p:txBody>
      </p:sp>
      <p:sp>
        <p:nvSpPr>
          <p:cNvPr id="221" name="Rechteck 220"/>
          <p:cNvSpPr/>
          <p:nvPr/>
        </p:nvSpPr>
        <p:spPr>
          <a:xfrm>
            <a:off x="11697626" y="24597426"/>
            <a:ext cx="17901037" cy="895218"/>
          </a:xfrm>
          <a:prstGeom prst="rect">
            <a:avLst/>
          </a:prstGeom>
        </p:spPr>
        <p:txBody>
          <a:bodyPr wrap="square" lIns="252000" tIns="108000" rIns="252000" bIns="108000" anchor="t">
            <a:spAutoFit/>
          </a:bodyPr>
          <a:lstStyle/>
          <a:p>
            <a:r>
              <a:rPr lang="en-GB" sz="4400" dirty="0"/>
              <a:t>SUBTITLE </a:t>
            </a:r>
            <a:endParaRPr lang="en-US" sz="4400" dirty="0"/>
          </a:p>
        </p:txBody>
      </p:sp>
      <p:sp>
        <p:nvSpPr>
          <p:cNvPr id="240" name="Textfeld 239"/>
          <p:cNvSpPr txBox="1"/>
          <p:nvPr/>
        </p:nvSpPr>
        <p:spPr>
          <a:xfrm>
            <a:off x="720512" y="37002865"/>
            <a:ext cx="184731" cy="1354217"/>
          </a:xfrm>
          <a:prstGeom prst="rect">
            <a:avLst/>
          </a:prstGeom>
          <a:noFill/>
        </p:spPr>
        <p:txBody>
          <a:bodyPr wrap="none" rtlCol="0">
            <a:spAutoFit/>
          </a:bodyPr>
          <a:lstStyle/>
          <a:p>
            <a:endParaRPr lang="en-US"/>
          </a:p>
        </p:txBody>
      </p:sp>
      <p:sp>
        <p:nvSpPr>
          <p:cNvPr id="244" name="Textfeld 243"/>
          <p:cNvSpPr txBox="1"/>
          <p:nvPr/>
        </p:nvSpPr>
        <p:spPr>
          <a:xfrm>
            <a:off x="232011" y="39495120"/>
            <a:ext cx="16555256" cy="830997"/>
          </a:xfrm>
          <a:prstGeom prst="rect">
            <a:avLst/>
          </a:prstGeom>
          <a:noFill/>
        </p:spPr>
        <p:txBody>
          <a:bodyPr wrap="square" rtlCol="0">
            <a:spAutoFit/>
          </a:bodyPr>
          <a:lstStyle/>
          <a:p>
            <a:r>
              <a:rPr lang="de-DE" sz="2400" b="1" dirty="0"/>
              <a:t>References:</a:t>
            </a:r>
          </a:p>
          <a:p>
            <a:r>
              <a:rPr lang="de-DE" sz="2400" dirty="0"/>
              <a:t>AI-</a:t>
            </a:r>
            <a:r>
              <a:rPr lang="de-DE" sz="2400" dirty="0" err="1"/>
              <a:t>generated</a:t>
            </a:r>
            <a:r>
              <a:rPr lang="de-DE" sz="2400" dirty="0"/>
              <a:t> </a:t>
            </a:r>
            <a:r>
              <a:rPr lang="de-DE" sz="2400" dirty="0" err="1"/>
              <a:t>text</a:t>
            </a:r>
            <a:r>
              <a:rPr lang="de-DE" sz="2400" dirty="0"/>
              <a:t>, </a:t>
            </a:r>
            <a:r>
              <a:rPr lang="de-DE" sz="2400" dirty="0" err="1"/>
              <a:t>created</a:t>
            </a:r>
            <a:r>
              <a:rPr lang="de-DE" sz="2400" dirty="0"/>
              <a:t> </a:t>
            </a:r>
            <a:r>
              <a:rPr lang="de-DE" sz="2400" dirty="0" err="1"/>
              <a:t>with</a:t>
            </a:r>
            <a:r>
              <a:rPr lang="de-DE" sz="2400" dirty="0"/>
              <a:t> </a:t>
            </a:r>
            <a:r>
              <a:rPr lang="de-DE" sz="2400" dirty="0" err="1"/>
              <a:t>the</a:t>
            </a:r>
            <a:r>
              <a:rPr lang="de-DE" sz="2400" dirty="0"/>
              <a:t> support </a:t>
            </a:r>
            <a:r>
              <a:rPr lang="de-DE" sz="2400" dirty="0" err="1"/>
              <a:t>of</a:t>
            </a:r>
            <a:r>
              <a:rPr lang="de-DE" sz="2400" dirty="0"/>
              <a:t> </a:t>
            </a:r>
            <a:r>
              <a:rPr lang="de-DE" sz="2400" i="1" dirty="0" err="1"/>
              <a:t>ChatGTP</a:t>
            </a:r>
            <a:r>
              <a:rPr lang="de-DE" sz="2400" i="1" dirty="0"/>
              <a:t> (Open AI)</a:t>
            </a:r>
            <a:r>
              <a:rPr lang="de-DE" sz="2400" dirty="0"/>
              <a:t>, 2025.</a:t>
            </a:r>
            <a:endParaRPr lang="en-US" sz="2400" dirty="0"/>
          </a:p>
        </p:txBody>
      </p:sp>
      <p:sp>
        <p:nvSpPr>
          <p:cNvPr id="6" name="Textfeld 5">
            <a:extLst>
              <a:ext uri="{FF2B5EF4-FFF2-40B4-BE49-F238E27FC236}">
                <a16:creationId xmlns:a16="http://schemas.microsoft.com/office/drawing/2014/main" id="{2EB23704-B5B2-647F-8CAB-E6948618C63E}"/>
              </a:ext>
            </a:extLst>
          </p:cNvPr>
          <p:cNvSpPr txBox="1"/>
          <p:nvPr/>
        </p:nvSpPr>
        <p:spPr>
          <a:xfrm>
            <a:off x="457200" y="5775436"/>
            <a:ext cx="22654051" cy="1015663"/>
          </a:xfrm>
          <a:prstGeom prst="rect">
            <a:avLst/>
          </a:prstGeom>
          <a:noFill/>
          <a:ln w="57150">
            <a:noFill/>
          </a:ln>
        </p:spPr>
        <p:txBody>
          <a:bodyPr wrap="square" rtlCol="0">
            <a:spAutoFit/>
          </a:bodyPr>
          <a:lstStyle/>
          <a:p>
            <a:r>
              <a:rPr lang="de-DE" sz="6000" dirty="0">
                <a:solidFill>
                  <a:schemeClr val="bg1"/>
                </a:solidFill>
              </a:rPr>
              <a:t>Scientist 1 (MLU-AGR); Scientist 2 (MLU-PHA)</a:t>
            </a:r>
          </a:p>
        </p:txBody>
      </p:sp>
      <p:sp>
        <p:nvSpPr>
          <p:cNvPr id="22" name="Textfeld 21">
            <a:extLst>
              <a:ext uri="{FF2B5EF4-FFF2-40B4-BE49-F238E27FC236}">
                <a16:creationId xmlns:a16="http://schemas.microsoft.com/office/drawing/2014/main" id="{EEBA0C3B-47C5-CF6C-1F71-F78AE06920E4}"/>
              </a:ext>
            </a:extLst>
          </p:cNvPr>
          <p:cNvSpPr txBox="1"/>
          <p:nvPr/>
        </p:nvSpPr>
        <p:spPr>
          <a:xfrm>
            <a:off x="26930263" y="102862"/>
            <a:ext cx="2608407" cy="2539157"/>
          </a:xfrm>
          <a:prstGeom prst="rect">
            <a:avLst/>
          </a:prstGeom>
          <a:noFill/>
        </p:spPr>
        <p:txBody>
          <a:bodyPr wrap="none" rtlCol="0">
            <a:spAutoFit/>
          </a:bodyPr>
          <a:lstStyle/>
          <a:p>
            <a:pPr algn="ctr"/>
            <a:r>
              <a:rPr lang="de-DE" sz="4400" b="1" dirty="0">
                <a:solidFill>
                  <a:schemeClr val="bg1"/>
                </a:solidFill>
                <a:cs typeface="Aharoni" panose="02010803020104030203" pitchFamily="2" charset="-79"/>
              </a:rPr>
              <a:t>CRC 1664</a:t>
            </a:r>
          </a:p>
          <a:p>
            <a:pPr algn="ctr"/>
            <a:r>
              <a:rPr lang="de-DE" sz="11500" b="1" dirty="0">
                <a:solidFill>
                  <a:schemeClr val="bg1"/>
                </a:solidFill>
                <a:cs typeface="Aharoni" panose="02010803020104030203" pitchFamily="2" charset="-79"/>
              </a:rPr>
              <a:t>H07</a:t>
            </a:r>
          </a:p>
        </p:txBody>
      </p:sp>
      <p:pic>
        <p:nvPicPr>
          <p:cNvPr id="29" name="Grafik 28" descr="Ein Bild, das Grafiken, Grafikdesign, Design enthält.&#10;&#10;Automatisch generierte Beschreibung">
            <a:extLst>
              <a:ext uri="{FF2B5EF4-FFF2-40B4-BE49-F238E27FC236}">
                <a16:creationId xmlns:a16="http://schemas.microsoft.com/office/drawing/2014/main" id="{24DA7ED7-CBB8-2B08-C7E6-350613637810}"/>
              </a:ext>
            </a:extLst>
          </p:cNvPr>
          <p:cNvPicPr>
            <a:picLocks noChangeAspect="1"/>
          </p:cNvPicPr>
          <p:nvPr/>
        </p:nvPicPr>
        <p:blipFill>
          <a:blip r:embed="rId3" cstate="print">
            <a:alphaModFix amt="57000"/>
            <a:extLst>
              <a:ext uri="{28A0092B-C50C-407E-A947-70E740481C1C}">
                <a14:useLocalDpi xmlns:a14="http://schemas.microsoft.com/office/drawing/2010/main" val="0"/>
              </a:ext>
            </a:extLst>
          </a:blip>
          <a:stretch>
            <a:fillRect/>
          </a:stretch>
        </p:blipFill>
        <p:spPr>
          <a:xfrm rot="404451">
            <a:off x="23040624" y="-234350"/>
            <a:ext cx="4710034" cy="5520733"/>
          </a:xfrm>
          <a:prstGeom prst="rect">
            <a:avLst/>
          </a:prstGeom>
        </p:spPr>
      </p:pic>
      <p:sp>
        <p:nvSpPr>
          <p:cNvPr id="46" name="Rechteck 45">
            <a:extLst>
              <a:ext uri="{FF2B5EF4-FFF2-40B4-BE49-F238E27FC236}">
                <a16:creationId xmlns:a16="http://schemas.microsoft.com/office/drawing/2014/main" id="{D15009CA-325B-4311-8A5D-AB64F6187C57}"/>
              </a:ext>
            </a:extLst>
          </p:cNvPr>
          <p:cNvSpPr/>
          <p:nvPr/>
        </p:nvSpPr>
        <p:spPr>
          <a:xfrm>
            <a:off x="11697626" y="30159706"/>
            <a:ext cx="13379612" cy="895218"/>
          </a:xfrm>
          <a:prstGeom prst="rect">
            <a:avLst/>
          </a:prstGeom>
        </p:spPr>
        <p:txBody>
          <a:bodyPr wrap="square" lIns="252000" tIns="108000" rIns="252000" bIns="108000" anchor="t">
            <a:spAutoFit/>
          </a:bodyPr>
          <a:lstStyle/>
          <a:p>
            <a:r>
              <a:rPr lang="en-GB" sz="4400" dirty="0"/>
              <a:t>SUBTITLE</a:t>
            </a:r>
            <a:endParaRPr lang="en-US" sz="4400" u="sng" dirty="0"/>
          </a:p>
        </p:txBody>
      </p:sp>
      <p:cxnSp>
        <p:nvCxnSpPr>
          <p:cNvPr id="30" name="Gerade Verbindung mit Pfeil 29">
            <a:extLst>
              <a:ext uri="{FF2B5EF4-FFF2-40B4-BE49-F238E27FC236}">
                <a16:creationId xmlns:a16="http://schemas.microsoft.com/office/drawing/2014/main" id="{ADC09FDD-283D-4740-3F56-1A90D3AE7529}"/>
              </a:ext>
            </a:extLst>
          </p:cNvPr>
          <p:cNvCxnSpPr>
            <a:cxnSpLocks/>
            <a:stCxn id="52" idx="3"/>
            <a:endCxn id="51" idx="1"/>
          </p:cNvCxnSpPr>
          <p:nvPr/>
        </p:nvCxnSpPr>
        <p:spPr>
          <a:xfrm>
            <a:off x="21142112" y="14784349"/>
            <a:ext cx="1046488" cy="0"/>
          </a:xfrm>
          <a:prstGeom prst="straightConnector1">
            <a:avLst/>
          </a:prstGeom>
          <a:ln w="508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9FDD46C7-462D-EC96-21D7-FA8B6694BC46}"/>
              </a:ext>
            </a:extLst>
          </p:cNvPr>
          <p:cNvCxnSpPr>
            <a:cxnSpLocks/>
            <a:stCxn id="51" idx="2"/>
          </p:cNvCxnSpPr>
          <p:nvPr/>
        </p:nvCxnSpPr>
        <p:spPr>
          <a:xfrm>
            <a:off x="23750886" y="15483826"/>
            <a:ext cx="0" cy="1195103"/>
          </a:xfrm>
          <a:prstGeom prst="straightConnector1">
            <a:avLst/>
          </a:prstGeom>
          <a:ln w="508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FBB9870D-8070-9DC5-126C-628292ED8FDC}"/>
              </a:ext>
            </a:extLst>
          </p:cNvPr>
          <p:cNvCxnSpPr>
            <a:cxnSpLocks/>
            <a:stCxn id="13" idx="2"/>
            <a:endCxn id="15" idx="3"/>
          </p:cNvCxnSpPr>
          <p:nvPr/>
        </p:nvCxnSpPr>
        <p:spPr>
          <a:xfrm flipH="1">
            <a:off x="24997634" y="15265894"/>
            <a:ext cx="2924426" cy="1893209"/>
          </a:xfrm>
          <a:prstGeom prst="straightConnector1">
            <a:avLst/>
          </a:prstGeom>
          <a:ln w="508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1" name="Gerade Verbindung mit Pfeil 70">
            <a:extLst>
              <a:ext uri="{FF2B5EF4-FFF2-40B4-BE49-F238E27FC236}">
                <a16:creationId xmlns:a16="http://schemas.microsoft.com/office/drawing/2014/main" id="{6DB2329A-B7B7-B123-0FAF-7AAA81FEE963}"/>
              </a:ext>
            </a:extLst>
          </p:cNvPr>
          <p:cNvCxnSpPr>
            <a:cxnSpLocks/>
            <a:stCxn id="51" idx="3"/>
            <a:endCxn id="13" idx="1"/>
          </p:cNvCxnSpPr>
          <p:nvPr/>
        </p:nvCxnSpPr>
        <p:spPr>
          <a:xfrm>
            <a:off x="25313172" y="14784349"/>
            <a:ext cx="1046488" cy="0"/>
          </a:xfrm>
          <a:prstGeom prst="straightConnector1">
            <a:avLst/>
          </a:prstGeom>
          <a:ln w="50800">
            <a:solidFill>
              <a:schemeClr val="tx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2" name="Gewinkelte Verbindung 71">
            <a:extLst>
              <a:ext uri="{FF2B5EF4-FFF2-40B4-BE49-F238E27FC236}">
                <a16:creationId xmlns:a16="http://schemas.microsoft.com/office/drawing/2014/main" id="{B75054E1-351E-98EC-069D-EA4D4A95E929}"/>
              </a:ext>
            </a:extLst>
          </p:cNvPr>
          <p:cNvCxnSpPr>
            <a:cxnSpLocks/>
            <a:stCxn id="17" idx="3"/>
            <a:endCxn id="13" idx="0"/>
          </p:cNvCxnSpPr>
          <p:nvPr/>
        </p:nvCxnSpPr>
        <p:spPr>
          <a:xfrm>
            <a:off x="25545785" y="12744050"/>
            <a:ext cx="2376275" cy="1558754"/>
          </a:xfrm>
          <a:prstGeom prst="bentConnector2">
            <a:avLst/>
          </a:prstGeom>
          <a:ln w="508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5" name="Rechteck 84">
            <a:extLst>
              <a:ext uri="{FF2B5EF4-FFF2-40B4-BE49-F238E27FC236}">
                <a16:creationId xmlns:a16="http://schemas.microsoft.com/office/drawing/2014/main" id="{0BC40499-1C2F-A323-A935-ACB046A711D4}"/>
              </a:ext>
            </a:extLst>
          </p:cNvPr>
          <p:cNvSpPr/>
          <p:nvPr/>
        </p:nvSpPr>
        <p:spPr>
          <a:xfrm>
            <a:off x="190906" y="23624168"/>
            <a:ext cx="11262232" cy="710552"/>
          </a:xfrm>
          <a:prstGeom prst="rect">
            <a:avLst/>
          </a:prstGeom>
        </p:spPr>
        <p:txBody>
          <a:bodyPr wrap="square" lIns="252000" tIns="108000" rIns="252000" bIns="108000" anchor="t">
            <a:spAutoFit/>
          </a:bodyPr>
          <a:lstStyle/>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3200" kern="100" dirty="0">
                <a:solidFill>
                  <a:srgbClr val="0D0D0D"/>
                </a:solidFill>
                <a:effectLst/>
                <a:ea typeface="Calibri" panose="020F0502020204030204" pitchFamily="34" charset="0"/>
                <a:cs typeface="Times New Roman" panose="02020603050405020304" pitchFamily="18" charset="0"/>
              </a:rPr>
              <a:t>The </a:t>
            </a:r>
            <a:r>
              <a:rPr lang="de-DE" sz="3200" kern="100" dirty="0" err="1">
                <a:solidFill>
                  <a:srgbClr val="0D0D0D"/>
                </a:solidFill>
                <a:effectLst/>
                <a:ea typeface="Calibri" panose="020F0502020204030204" pitchFamily="34" charset="0"/>
                <a:cs typeface="Times New Roman" panose="02020603050405020304" pitchFamily="18" charset="0"/>
              </a:rPr>
              <a:t>graphs</a:t>
            </a:r>
            <a:r>
              <a:rPr lang="de-DE" sz="3200" kern="100" dirty="0">
                <a:solidFill>
                  <a:srgbClr val="0D0D0D"/>
                </a:solidFill>
                <a:effectLst/>
                <a:ea typeface="Calibri" panose="020F0502020204030204" pitchFamily="34" charset="0"/>
                <a:cs typeface="Times New Roman" panose="02020603050405020304" pitchFamily="18" charset="0"/>
              </a:rPr>
              <a:t> </a:t>
            </a:r>
            <a:r>
              <a:rPr lang="de-DE" sz="3200" kern="100" dirty="0" err="1">
                <a:solidFill>
                  <a:srgbClr val="0D0D0D"/>
                </a:solidFill>
                <a:effectLst/>
                <a:ea typeface="Calibri" panose="020F0502020204030204" pitchFamily="34" charset="0"/>
                <a:cs typeface="Times New Roman" panose="02020603050405020304" pitchFamily="18" charset="0"/>
              </a:rPr>
              <a:t>show</a:t>
            </a:r>
            <a:r>
              <a:rPr lang="de-DE" sz="3200" kern="100" dirty="0">
                <a:solidFill>
                  <a:srgbClr val="0D0D0D"/>
                </a:solidFill>
                <a:effectLst/>
                <a:ea typeface="Calibri" panose="020F0502020204030204" pitchFamily="34" charset="0"/>
                <a:cs typeface="Times New Roman" panose="02020603050405020304" pitchFamily="18" charset="0"/>
              </a:rPr>
              <a:t> </a:t>
            </a:r>
            <a:r>
              <a:rPr lang="de-DE" sz="3200" kern="100" dirty="0" err="1">
                <a:solidFill>
                  <a:srgbClr val="0D0D0D"/>
                </a:solidFill>
                <a:effectLst/>
                <a:ea typeface="Calibri" panose="020F0502020204030204" pitchFamily="34" charset="0"/>
                <a:cs typeface="Times New Roman" panose="02020603050405020304" pitchFamily="18" charset="0"/>
              </a:rPr>
              <a:t>the</a:t>
            </a:r>
            <a:r>
              <a:rPr lang="de-DE" sz="3200" kern="100" dirty="0">
                <a:solidFill>
                  <a:srgbClr val="0D0D0D"/>
                </a:solidFill>
                <a:effectLst/>
                <a:ea typeface="Calibri" panose="020F0502020204030204" pitchFamily="34" charset="0"/>
                <a:cs typeface="Times New Roman" panose="02020603050405020304" pitchFamily="18" charset="0"/>
              </a:rPr>
              <a:t> </a:t>
            </a:r>
            <a:r>
              <a:rPr lang="de-DE" sz="3200" kern="100" dirty="0" err="1">
                <a:solidFill>
                  <a:srgbClr val="0D0D0D"/>
                </a:solidFill>
                <a:effectLst/>
                <a:ea typeface="Calibri" panose="020F0502020204030204" pitchFamily="34" charset="0"/>
                <a:cs typeface="Times New Roman" panose="02020603050405020304" pitchFamily="18" charset="0"/>
              </a:rPr>
              <a:t>results</a:t>
            </a:r>
            <a:r>
              <a:rPr lang="de-DE" sz="3200" kern="100" dirty="0">
                <a:solidFill>
                  <a:srgbClr val="0D0D0D"/>
                </a:solidFill>
                <a:effectLst/>
                <a:ea typeface="Calibri" panose="020F0502020204030204" pitchFamily="34" charset="0"/>
                <a:cs typeface="Times New Roman" panose="02020603050405020304" pitchFamily="18" charset="0"/>
              </a:rPr>
              <a:t> </a:t>
            </a:r>
            <a:r>
              <a:rPr lang="de-DE" sz="3200" kern="100" dirty="0" err="1">
                <a:solidFill>
                  <a:srgbClr val="0D0D0D"/>
                </a:solidFill>
                <a:effectLst/>
                <a:ea typeface="Calibri" panose="020F0502020204030204" pitchFamily="34" charset="0"/>
                <a:cs typeface="Times New Roman" panose="02020603050405020304" pitchFamily="18" charset="0"/>
              </a:rPr>
              <a:t>of</a:t>
            </a:r>
            <a:r>
              <a:rPr lang="de-DE" sz="3200" kern="100" dirty="0">
                <a:solidFill>
                  <a:srgbClr val="0D0D0D"/>
                </a:solidFill>
                <a:effectLst/>
                <a:ea typeface="Calibri" panose="020F0502020204030204" pitchFamily="34" charset="0"/>
                <a:cs typeface="Times New Roman" panose="02020603050405020304" pitchFamily="18" charset="0"/>
              </a:rPr>
              <a:t> </a:t>
            </a:r>
            <a:r>
              <a:rPr lang="de-DE" sz="3200" kern="100" dirty="0" err="1">
                <a:solidFill>
                  <a:srgbClr val="0D0D0D"/>
                </a:solidFill>
                <a:effectLst/>
                <a:ea typeface="Calibri" panose="020F0502020204030204" pitchFamily="34" charset="0"/>
                <a:cs typeface="Times New Roman" panose="02020603050405020304" pitchFamily="18" charset="0"/>
              </a:rPr>
              <a:t>the</a:t>
            </a:r>
            <a:r>
              <a:rPr lang="de-DE" sz="3200" kern="100" dirty="0">
                <a:solidFill>
                  <a:srgbClr val="0D0D0D"/>
                </a:solidFill>
                <a:effectLst/>
                <a:ea typeface="Calibri" panose="020F0502020204030204" pitchFamily="34" charset="0"/>
                <a:cs typeface="Times New Roman" panose="02020603050405020304" pitchFamily="18" charset="0"/>
              </a:rPr>
              <a:t> </a:t>
            </a:r>
            <a:r>
              <a:rPr lang="de-DE" sz="3200" kern="100" dirty="0" err="1">
                <a:solidFill>
                  <a:srgbClr val="0D0D0D"/>
                </a:solidFill>
                <a:effectLst/>
                <a:ea typeface="Calibri" panose="020F0502020204030204" pitchFamily="34" charset="0"/>
                <a:cs typeface="Times New Roman" panose="02020603050405020304" pitchFamily="18" charset="0"/>
              </a:rPr>
              <a:t>experiment</a:t>
            </a:r>
            <a:r>
              <a:rPr lang="de-DE" sz="3200" kern="100" dirty="0">
                <a:solidFill>
                  <a:srgbClr val="0D0D0D"/>
                </a:solidFill>
                <a:ea typeface="Calibri" panose="020F0502020204030204" pitchFamily="34" charset="0"/>
                <a:cs typeface="Times New Roman" panose="02020603050405020304" pitchFamily="18" charset="0"/>
              </a:rPr>
              <a:t>.</a:t>
            </a:r>
            <a:endParaRPr lang="de-DE" sz="3200" kern="100" dirty="0">
              <a:effectLst/>
              <a:ea typeface="Calibri" panose="020F0502020204030204" pitchFamily="34" charset="0"/>
              <a:cs typeface="Times New Roman" panose="02020603050405020304" pitchFamily="18" charset="0"/>
            </a:endParaRPr>
          </a:p>
        </p:txBody>
      </p:sp>
      <p:cxnSp>
        <p:nvCxnSpPr>
          <p:cNvPr id="87" name="Gerade Verbindung 86">
            <a:extLst>
              <a:ext uri="{FF2B5EF4-FFF2-40B4-BE49-F238E27FC236}">
                <a16:creationId xmlns:a16="http://schemas.microsoft.com/office/drawing/2014/main" id="{E5594979-3641-BCE0-4854-BEA310E6F7DE}"/>
              </a:ext>
            </a:extLst>
          </p:cNvPr>
          <p:cNvCxnSpPr>
            <a:cxnSpLocks/>
          </p:cNvCxnSpPr>
          <p:nvPr/>
        </p:nvCxnSpPr>
        <p:spPr>
          <a:xfrm>
            <a:off x="533400" y="24596959"/>
            <a:ext cx="10776752" cy="410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hteck 87">
            <a:extLst>
              <a:ext uri="{FF2B5EF4-FFF2-40B4-BE49-F238E27FC236}">
                <a16:creationId xmlns:a16="http://schemas.microsoft.com/office/drawing/2014/main" id="{0FF09301-9D68-1482-30BE-ED9DB8E65171}"/>
              </a:ext>
            </a:extLst>
          </p:cNvPr>
          <p:cNvSpPr/>
          <p:nvPr/>
        </p:nvSpPr>
        <p:spPr>
          <a:xfrm>
            <a:off x="184994" y="30453427"/>
            <a:ext cx="11315688" cy="1202994"/>
          </a:xfrm>
          <a:prstGeom prst="rect">
            <a:avLst/>
          </a:prstGeom>
        </p:spPr>
        <p:txBody>
          <a:bodyPr wrap="square" lIns="252000" tIns="108000" rIns="252000" bIns="108000" anchor="t">
            <a:spAutoFit/>
          </a:bodyPr>
          <a:lstStyle/>
          <a:p>
            <a:pPr algn="just">
              <a:spcAft>
                <a:spcPts val="600"/>
              </a:spcAft>
            </a:pPr>
            <a:r>
              <a:rPr lang="en-US" sz="3200" dirty="0"/>
              <a:t>More data confirm the hypothesis but at the same time result in new biological questions.</a:t>
            </a:r>
          </a:p>
        </p:txBody>
      </p:sp>
      <p:cxnSp>
        <p:nvCxnSpPr>
          <p:cNvPr id="92" name="Gerade Verbindung 91">
            <a:extLst>
              <a:ext uri="{FF2B5EF4-FFF2-40B4-BE49-F238E27FC236}">
                <a16:creationId xmlns:a16="http://schemas.microsoft.com/office/drawing/2014/main" id="{54453875-6C5E-5209-A4C3-87F15E51506D}"/>
              </a:ext>
            </a:extLst>
          </p:cNvPr>
          <p:cNvCxnSpPr>
            <a:cxnSpLocks/>
          </p:cNvCxnSpPr>
          <p:nvPr/>
        </p:nvCxnSpPr>
        <p:spPr>
          <a:xfrm>
            <a:off x="537575" y="31780450"/>
            <a:ext cx="10776752" cy="410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hteck 92">
            <a:extLst>
              <a:ext uri="{FF2B5EF4-FFF2-40B4-BE49-F238E27FC236}">
                <a16:creationId xmlns:a16="http://schemas.microsoft.com/office/drawing/2014/main" id="{8E8772FF-B50F-62E2-11ED-928214533612}"/>
              </a:ext>
            </a:extLst>
          </p:cNvPr>
          <p:cNvSpPr/>
          <p:nvPr/>
        </p:nvSpPr>
        <p:spPr>
          <a:xfrm>
            <a:off x="257184" y="37663425"/>
            <a:ext cx="11031487" cy="1202994"/>
          </a:xfrm>
          <a:prstGeom prst="rect">
            <a:avLst/>
          </a:prstGeom>
        </p:spPr>
        <p:txBody>
          <a:bodyPr wrap="square" lIns="252000" tIns="108000" rIns="252000" bIns="108000" anchor="t">
            <a:spAutoFit/>
          </a:bodyPr>
          <a:lstStyle/>
          <a:p>
            <a:pPr algn="just">
              <a:spcAft>
                <a:spcPts val="600"/>
              </a:spcAft>
            </a:pPr>
            <a:r>
              <a:rPr lang="en-US" sz="3200" dirty="0"/>
              <a:t>More data confirm my hypothesis but at the same time result in new biological questions.</a:t>
            </a:r>
          </a:p>
        </p:txBody>
      </p:sp>
      <p:sp>
        <p:nvSpPr>
          <p:cNvPr id="94" name="Rechteck 93">
            <a:extLst>
              <a:ext uri="{FF2B5EF4-FFF2-40B4-BE49-F238E27FC236}">
                <a16:creationId xmlns:a16="http://schemas.microsoft.com/office/drawing/2014/main" id="{21D346AE-C50A-90DF-664F-EE5D4B3FC5E7}"/>
              </a:ext>
            </a:extLst>
          </p:cNvPr>
          <p:cNvSpPr/>
          <p:nvPr/>
        </p:nvSpPr>
        <p:spPr>
          <a:xfrm>
            <a:off x="19513741" y="16158996"/>
            <a:ext cx="2652788" cy="1340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2800" dirty="0">
                <a:solidFill>
                  <a:schemeClr val="tx1"/>
                </a:solidFill>
              </a:rPr>
              <a:t>This </a:t>
            </a:r>
            <a:r>
              <a:rPr lang="de-DE" sz="2800" dirty="0" err="1">
                <a:solidFill>
                  <a:schemeClr val="tx1"/>
                </a:solidFill>
              </a:rPr>
              <a:t>text</a:t>
            </a:r>
            <a:r>
              <a:rPr lang="de-DE" sz="2800" dirty="0">
                <a:solidFill>
                  <a:schemeClr val="tx1"/>
                </a:solidFill>
              </a:rPr>
              <a:t> </a:t>
            </a:r>
            <a:r>
              <a:rPr lang="de-DE" sz="2800" dirty="0" err="1">
                <a:solidFill>
                  <a:schemeClr val="tx1"/>
                </a:solidFill>
              </a:rPr>
              <a:t>describes</a:t>
            </a:r>
            <a:r>
              <a:rPr lang="de-DE" sz="2800" dirty="0">
                <a:solidFill>
                  <a:schemeClr val="tx1"/>
                </a:solidFill>
              </a:rPr>
              <a:t> a </a:t>
            </a:r>
            <a:r>
              <a:rPr lang="de-DE" sz="2800" dirty="0" err="1">
                <a:solidFill>
                  <a:schemeClr val="tx1"/>
                </a:solidFill>
              </a:rPr>
              <a:t>flow</a:t>
            </a:r>
            <a:r>
              <a:rPr lang="de-DE" sz="2800" dirty="0">
                <a:solidFill>
                  <a:schemeClr val="tx1"/>
                </a:solidFill>
              </a:rPr>
              <a:t> </a:t>
            </a:r>
            <a:r>
              <a:rPr lang="de-DE" sz="2800" dirty="0" err="1">
                <a:solidFill>
                  <a:schemeClr val="tx1"/>
                </a:solidFill>
              </a:rPr>
              <a:t>chart</a:t>
            </a:r>
            <a:r>
              <a:rPr lang="de-DE" sz="2800" dirty="0">
                <a:solidFill>
                  <a:schemeClr val="tx1"/>
                </a:solidFill>
              </a:rPr>
              <a:t>.</a:t>
            </a:r>
            <a:endParaRPr lang="en-GB" sz="2800" dirty="0">
              <a:solidFill>
                <a:schemeClr val="tx1"/>
              </a:solidFill>
            </a:endParaRPr>
          </a:p>
        </p:txBody>
      </p:sp>
      <p:sp>
        <p:nvSpPr>
          <p:cNvPr id="95" name="Rechteck 94">
            <a:extLst>
              <a:ext uri="{FF2B5EF4-FFF2-40B4-BE49-F238E27FC236}">
                <a16:creationId xmlns:a16="http://schemas.microsoft.com/office/drawing/2014/main" id="{F05C99A3-9E19-C030-A020-C0533E8769A8}"/>
              </a:ext>
            </a:extLst>
          </p:cNvPr>
          <p:cNvSpPr/>
          <p:nvPr/>
        </p:nvSpPr>
        <p:spPr>
          <a:xfrm>
            <a:off x="11889263" y="23141903"/>
            <a:ext cx="17955596" cy="710552"/>
          </a:xfrm>
          <a:prstGeom prst="rect">
            <a:avLst/>
          </a:prstGeom>
        </p:spPr>
        <p:txBody>
          <a:bodyPr wrap="square" lIns="252000" tIns="108000" rIns="252000" bIns="108000" anchor="t">
            <a:spAutoFit/>
          </a:bodyPr>
          <a:lstStyle/>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3200" kern="100" dirty="0" err="1">
                <a:solidFill>
                  <a:srgbClr val="0D0D0D"/>
                </a:solidFill>
                <a:effectLst/>
                <a:ea typeface="Calibri" panose="020F0502020204030204" pitchFamily="34" charset="0"/>
                <a:cs typeface="Times New Roman" panose="02020603050405020304" pitchFamily="18" charset="0"/>
              </a:rPr>
              <a:t>What</a:t>
            </a:r>
            <a:r>
              <a:rPr lang="de-DE" sz="3200" kern="100" dirty="0">
                <a:solidFill>
                  <a:srgbClr val="0D0D0D"/>
                </a:solidFill>
                <a:effectLst/>
                <a:ea typeface="Calibri" panose="020F0502020204030204" pitchFamily="34" charset="0"/>
                <a:cs typeface="Times New Roman" panose="02020603050405020304" pitchFamily="18" charset="0"/>
              </a:rPr>
              <a:t> </a:t>
            </a:r>
            <a:r>
              <a:rPr lang="de-DE" sz="3200" kern="100" dirty="0" err="1">
                <a:solidFill>
                  <a:srgbClr val="0D0D0D"/>
                </a:solidFill>
                <a:effectLst/>
                <a:ea typeface="Calibri" panose="020F0502020204030204" pitchFamily="34" charset="0"/>
                <a:cs typeface="Times New Roman" panose="02020603050405020304" pitchFamily="18" charset="0"/>
              </a:rPr>
              <a:t>you</a:t>
            </a:r>
            <a:r>
              <a:rPr lang="de-DE" sz="3200" kern="100" dirty="0">
                <a:solidFill>
                  <a:srgbClr val="0D0D0D"/>
                </a:solidFill>
                <a:effectLst/>
                <a:ea typeface="Calibri" panose="020F0502020204030204" pitchFamily="34" charset="0"/>
                <a:cs typeface="Times New Roman" panose="02020603050405020304" pitchFamily="18" charset="0"/>
              </a:rPr>
              <a:t> </a:t>
            </a:r>
            <a:r>
              <a:rPr lang="de-DE" sz="3200" kern="100" dirty="0" err="1">
                <a:solidFill>
                  <a:srgbClr val="0D0D0D"/>
                </a:solidFill>
                <a:effectLst/>
                <a:ea typeface="Calibri" panose="020F0502020204030204" pitchFamily="34" charset="0"/>
                <a:cs typeface="Times New Roman" panose="02020603050405020304" pitchFamily="18" charset="0"/>
              </a:rPr>
              <a:t>see</a:t>
            </a:r>
            <a:r>
              <a:rPr lang="de-DE" sz="3200" kern="100" dirty="0">
                <a:solidFill>
                  <a:srgbClr val="0D0D0D"/>
                </a:solidFill>
                <a:effectLst/>
                <a:ea typeface="Calibri" panose="020F0502020204030204" pitchFamily="34" charset="0"/>
                <a:cs typeface="Times New Roman" panose="02020603050405020304" pitchFamily="18" charset="0"/>
              </a:rPr>
              <a:t> in </a:t>
            </a:r>
            <a:r>
              <a:rPr lang="de-DE" sz="3200" kern="100" dirty="0" err="1">
                <a:solidFill>
                  <a:srgbClr val="0D0D0D"/>
                </a:solidFill>
                <a:effectLst/>
                <a:ea typeface="Calibri" panose="020F0502020204030204" pitchFamily="34" charset="0"/>
                <a:cs typeface="Times New Roman" panose="02020603050405020304" pitchFamily="18" charset="0"/>
              </a:rPr>
              <a:t>this</a:t>
            </a:r>
            <a:r>
              <a:rPr lang="de-DE" sz="3200" kern="100" dirty="0">
                <a:solidFill>
                  <a:srgbClr val="0D0D0D"/>
                </a:solidFill>
                <a:effectLst/>
                <a:ea typeface="Calibri" panose="020F0502020204030204" pitchFamily="34" charset="0"/>
                <a:cs typeface="Times New Roman" panose="02020603050405020304" pitchFamily="18" charset="0"/>
              </a:rPr>
              <a:t> </a:t>
            </a:r>
            <a:r>
              <a:rPr lang="de-DE" sz="3200" kern="100" dirty="0" err="1">
                <a:solidFill>
                  <a:srgbClr val="0D0D0D"/>
                </a:solidFill>
                <a:effectLst/>
                <a:ea typeface="Calibri" panose="020F0502020204030204" pitchFamily="34" charset="0"/>
                <a:cs typeface="Times New Roman" panose="02020603050405020304" pitchFamily="18" charset="0"/>
              </a:rPr>
              <a:t>figure</a:t>
            </a:r>
            <a:r>
              <a:rPr lang="de-DE" sz="3200" kern="100" dirty="0">
                <a:solidFill>
                  <a:srgbClr val="0D0D0D"/>
                </a:solidFill>
                <a:effectLst/>
                <a:ea typeface="Calibri" panose="020F0502020204030204" pitchFamily="34" charset="0"/>
                <a:cs typeface="Times New Roman" panose="02020603050405020304" pitchFamily="18" charset="0"/>
              </a:rPr>
              <a:t> </a:t>
            </a:r>
            <a:r>
              <a:rPr lang="de-DE" sz="3200" kern="100" dirty="0" err="1">
                <a:solidFill>
                  <a:srgbClr val="0D0D0D"/>
                </a:solidFill>
                <a:effectLst/>
                <a:ea typeface="Calibri" panose="020F0502020204030204" pitchFamily="34" charset="0"/>
                <a:cs typeface="Times New Roman" panose="02020603050405020304" pitchFamily="18" charset="0"/>
              </a:rPr>
              <a:t>is</a:t>
            </a:r>
            <a:r>
              <a:rPr lang="de-DE" sz="3200" kern="100" dirty="0">
                <a:solidFill>
                  <a:srgbClr val="0D0D0D"/>
                </a:solidFill>
                <a:effectLst/>
                <a:ea typeface="Calibri" panose="020F0502020204030204" pitchFamily="34" charset="0"/>
                <a:cs typeface="Times New Roman" panose="02020603050405020304" pitchFamily="18" charset="0"/>
              </a:rPr>
              <a:t> </a:t>
            </a:r>
            <a:r>
              <a:rPr lang="de-DE" sz="3200" kern="100" dirty="0" err="1">
                <a:solidFill>
                  <a:srgbClr val="0D0D0D"/>
                </a:solidFill>
                <a:effectLst/>
                <a:ea typeface="Calibri" panose="020F0502020204030204" pitchFamily="34" charset="0"/>
                <a:cs typeface="Times New Roman" panose="02020603050405020304" pitchFamily="18" charset="0"/>
              </a:rPr>
              <a:t>important</a:t>
            </a:r>
            <a:r>
              <a:rPr lang="de-DE" sz="3200" kern="100" dirty="0">
                <a:solidFill>
                  <a:srgbClr val="0D0D0D"/>
                </a:solidFill>
                <a:effectLst/>
                <a:ea typeface="Calibri" panose="020F0502020204030204" pitchFamily="34" charset="0"/>
                <a:cs typeface="Times New Roman" panose="02020603050405020304" pitchFamily="18" charset="0"/>
              </a:rPr>
              <a:t> and </a:t>
            </a:r>
            <a:r>
              <a:rPr lang="de-DE" sz="3200" kern="100" dirty="0" err="1">
                <a:solidFill>
                  <a:srgbClr val="0D0D0D"/>
                </a:solidFill>
                <a:effectLst/>
                <a:ea typeface="Calibri" panose="020F0502020204030204" pitchFamily="34" charset="0"/>
                <a:cs typeface="Times New Roman" panose="02020603050405020304" pitchFamily="18" charset="0"/>
              </a:rPr>
              <a:t>visualizes</a:t>
            </a:r>
            <a:r>
              <a:rPr lang="de-DE" sz="3200" kern="100" dirty="0">
                <a:solidFill>
                  <a:srgbClr val="0D0D0D"/>
                </a:solidFill>
                <a:effectLst/>
                <a:ea typeface="Calibri" panose="020F0502020204030204" pitchFamily="34" charset="0"/>
                <a:cs typeface="Times New Roman" panose="02020603050405020304" pitchFamily="18" charset="0"/>
              </a:rPr>
              <a:t> </a:t>
            </a:r>
            <a:r>
              <a:rPr lang="de-DE" sz="3200" kern="100" dirty="0" err="1">
                <a:solidFill>
                  <a:srgbClr val="0D0D0D"/>
                </a:solidFill>
                <a:effectLst/>
                <a:ea typeface="Calibri" panose="020F0502020204030204" pitchFamily="34" charset="0"/>
                <a:cs typeface="Times New Roman" panose="02020603050405020304" pitchFamily="18" charset="0"/>
              </a:rPr>
              <a:t>my</a:t>
            </a:r>
            <a:r>
              <a:rPr lang="de-DE" sz="3200" kern="100" dirty="0">
                <a:solidFill>
                  <a:srgbClr val="0D0D0D"/>
                </a:solidFill>
                <a:effectLst/>
                <a:ea typeface="Calibri" panose="020F0502020204030204" pitchFamily="34" charset="0"/>
                <a:cs typeface="Times New Roman" panose="02020603050405020304" pitchFamily="18" charset="0"/>
              </a:rPr>
              <a:t> </a:t>
            </a:r>
            <a:r>
              <a:rPr lang="de-DE" sz="3200" kern="100" dirty="0" err="1">
                <a:solidFill>
                  <a:srgbClr val="0D0D0D"/>
                </a:solidFill>
                <a:effectLst/>
                <a:ea typeface="Calibri" panose="020F0502020204030204" pitchFamily="34" charset="0"/>
                <a:cs typeface="Times New Roman" panose="02020603050405020304" pitchFamily="18" charset="0"/>
              </a:rPr>
              <a:t>hypothesis</a:t>
            </a:r>
            <a:r>
              <a:rPr lang="de-DE" sz="3200" kern="100" dirty="0">
                <a:solidFill>
                  <a:srgbClr val="0D0D0D"/>
                </a:solidFill>
                <a:effectLst/>
                <a:ea typeface="Calibri" panose="020F0502020204030204" pitchFamily="34" charset="0"/>
                <a:cs typeface="Times New Roman" panose="02020603050405020304" pitchFamily="18" charset="0"/>
              </a:rPr>
              <a:t>.</a:t>
            </a:r>
            <a:endParaRPr lang="de-DE" sz="3200" kern="100" dirty="0">
              <a:effectLst/>
              <a:ea typeface="Calibri" panose="020F0502020204030204" pitchFamily="34" charset="0"/>
              <a:cs typeface="Times New Roman" panose="02020603050405020304" pitchFamily="18" charset="0"/>
            </a:endParaRPr>
          </a:p>
        </p:txBody>
      </p:sp>
      <p:sp>
        <p:nvSpPr>
          <p:cNvPr id="98" name="Rechteck 97">
            <a:extLst>
              <a:ext uri="{FF2B5EF4-FFF2-40B4-BE49-F238E27FC236}">
                <a16:creationId xmlns:a16="http://schemas.microsoft.com/office/drawing/2014/main" id="{29D8D003-9918-2989-2B7D-055769D74E4A}"/>
              </a:ext>
            </a:extLst>
          </p:cNvPr>
          <p:cNvSpPr/>
          <p:nvPr/>
        </p:nvSpPr>
        <p:spPr>
          <a:xfrm>
            <a:off x="11754782" y="25360319"/>
            <a:ext cx="3416599" cy="2680322"/>
          </a:xfrm>
          <a:prstGeom prst="rect">
            <a:avLst/>
          </a:prstGeom>
        </p:spPr>
        <p:txBody>
          <a:bodyPr wrap="square" lIns="252000" tIns="108000" rIns="252000" bIns="108000" anchor="t">
            <a:spAutoFit/>
          </a:bodyPr>
          <a:lstStyle/>
          <a:p>
            <a:pPr>
              <a:spcAft>
                <a:spcPts val="600"/>
              </a:spcAft>
            </a:pPr>
            <a:r>
              <a:rPr lang="en-US" sz="3200" dirty="0"/>
              <a:t>Description of the figure that helps to understand the key message.</a:t>
            </a:r>
          </a:p>
        </p:txBody>
      </p:sp>
      <p:cxnSp>
        <p:nvCxnSpPr>
          <p:cNvPr id="2" name="Gerade Verbindung mit Pfeil 1">
            <a:extLst>
              <a:ext uri="{FF2B5EF4-FFF2-40B4-BE49-F238E27FC236}">
                <a16:creationId xmlns:a16="http://schemas.microsoft.com/office/drawing/2014/main" id="{5A47528D-7C62-8A11-79FF-30092CF1CDF6}"/>
              </a:ext>
            </a:extLst>
          </p:cNvPr>
          <p:cNvCxnSpPr>
            <a:cxnSpLocks/>
            <a:stCxn id="17" idx="2"/>
            <a:endCxn id="51" idx="0"/>
          </p:cNvCxnSpPr>
          <p:nvPr/>
        </p:nvCxnSpPr>
        <p:spPr>
          <a:xfrm flipH="1">
            <a:off x="23750886" y="13443527"/>
            <a:ext cx="19808" cy="641345"/>
          </a:xfrm>
          <a:prstGeom prst="straightConnector1">
            <a:avLst/>
          </a:prstGeom>
          <a:ln w="50800">
            <a:solidFill>
              <a:schemeClr val="tx1"/>
            </a:solidFill>
            <a:prstDash val="dash"/>
            <a:tailEnd type="triangle" w="lg" len="med"/>
          </a:ln>
        </p:spPr>
        <p:style>
          <a:lnRef idx="1">
            <a:schemeClr val="accent1"/>
          </a:lnRef>
          <a:fillRef idx="0">
            <a:schemeClr val="accent1"/>
          </a:fillRef>
          <a:effectRef idx="0">
            <a:schemeClr val="accent1"/>
          </a:effectRef>
          <a:fontRef idx="minor">
            <a:schemeClr val="tx1"/>
          </a:fontRef>
        </p:style>
      </p:cxnSp>
      <p:pic>
        <p:nvPicPr>
          <p:cNvPr id="26" name="Grafik 25" descr="Ein Bild, das Screenshot, Grafiken, Design enthält.&#10;&#10;Automatisch generierte Beschreibung">
            <a:extLst>
              <a:ext uri="{FF2B5EF4-FFF2-40B4-BE49-F238E27FC236}">
                <a16:creationId xmlns:a16="http://schemas.microsoft.com/office/drawing/2014/main" id="{CCF77FB5-A7E2-8F72-E6D9-3B5617801705}"/>
              </a:ext>
            </a:extLst>
          </p:cNvPr>
          <p:cNvPicPr>
            <a:picLocks noChangeAspect="1"/>
          </p:cNvPicPr>
          <p:nvPr/>
        </p:nvPicPr>
        <p:blipFill>
          <a:blip r:embed="rId4" cstate="print">
            <a:alphaModFix amt="57000"/>
            <a:extLst>
              <a:ext uri="{28A0092B-C50C-407E-A947-70E740481C1C}">
                <a14:useLocalDpi xmlns:a14="http://schemas.microsoft.com/office/drawing/2010/main" val="0"/>
              </a:ext>
            </a:extLst>
          </a:blip>
          <a:stretch>
            <a:fillRect/>
          </a:stretch>
        </p:blipFill>
        <p:spPr>
          <a:xfrm>
            <a:off x="25857515" y="2033608"/>
            <a:ext cx="4499053" cy="4673312"/>
          </a:xfrm>
          <a:prstGeom prst="rect">
            <a:avLst/>
          </a:prstGeom>
        </p:spPr>
      </p:pic>
      <p:sp>
        <p:nvSpPr>
          <p:cNvPr id="110" name="Rechteck 109">
            <a:extLst>
              <a:ext uri="{FF2B5EF4-FFF2-40B4-BE49-F238E27FC236}">
                <a16:creationId xmlns:a16="http://schemas.microsoft.com/office/drawing/2014/main" id="{731C0F17-A7E8-4CB2-A622-EC8389025120}"/>
              </a:ext>
            </a:extLst>
          </p:cNvPr>
          <p:cNvSpPr/>
          <p:nvPr/>
        </p:nvSpPr>
        <p:spPr>
          <a:xfrm>
            <a:off x="26728121" y="31064519"/>
            <a:ext cx="3416599" cy="2680322"/>
          </a:xfrm>
          <a:prstGeom prst="rect">
            <a:avLst/>
          </a:prstGeom>
        </p:spPr>
        <p:txBody>
          <a:bodyPr wrap="square" lIns="252000" tIns="108000" rIns="252000" bIns="108000" anchor="t">
            <a:spAutoFit/>
          </a:bodyPr>
          <a:lstStyle/>
          <a:p>
            <a:pPr>
              <a:spcAft>
                <a:spcPts val="600"/>
              </a:spcAft>
            </a:pPr>
            <a:r>
              <a:rPr lang="en-US" sz="3200" dirty="0"/>
              <a:t>Description of the figure that helps to understand the key message.</a:t>
            </a:r>
          </a:p>
        </p:txBody>
      </p:sp>
      <p:sp>
        <p:nvSpPr>
          <p:cNvPr id="113" name="Rechteck 112">
            <a:extLst>
              <a:ext uri="{FF2B5EF4-FFF2-40B4-BE49-F238E27FC236}">
                <a16:creationId xmlns:a16="http://schemas.microsoft.com/office/drawing/2014/main" id="{F0A75C1E-6300-4906-A2C1-C3A669714753}"/>
              </a:ext>
            </a:extLst>
          </p:cNvPr>
          <p:cNvSpPr/>
          <p:nvPr/>
        </p:nvSpPr>
        <p:spPr>
          <a:xfrm>
            <a:off x="257187" y="40664422"/>
            <a:ext cx="29653394" cy="1950428"/>
          </a:xfrm>
          <a:prstGeom prst="rect">
            <a:avLst/>
          </a:prstGeom>
          <a:solidFill>
            <a:schemeClr val="bg1"/>
          </a:solidFill>
          <a:ln w="9525">
            <a:solidFill>
              <a:schemeClr val="tx1">
                <a:lumMod val="50000"/>
                <a:lumOff val="50000"/>
              </a:schemeClr>
            </a:solidFill>
          </a:ln>
          <a:effectLst>
            <a:outerShdw blurRad="50800" dist="38100" dir="2700000" algn="tl" rotWithShape="0">
              <a:prstClr val="black">
                <a:alpha val="77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44000" rtlCol="0" anchor="t"/>
          <a:lstStyle/>
          <a:p>
            <a:pPr marL="266700" algn="r">
              <a:tabLst>
                <a:tab pos="257175" algn="l"/>
              </a:tabLst>
            </a:pPr>
            <a:endParaRPr lang="de-DE" sz="3800" b="1" i="1" dirty="0">
              <a:solidFill>
                <a:schemeClr val="tx1"/>
              </a:solidFill>
            </a:endParaRPr>
          </a:p>
        </p:txBody>
      </p:sp>
      <p:pic>
        <p:nvPicPr>
          <p:cNvPr id="115" name="Grafik 114">
            <a:extLst>
              <a:ext uri="{FF2B5EF4-FFF2-40B4-BE49-F238E27FC236}">
                <a16:creationId xmlns:a16="http://schemas.microsoft.com/office/drawing/2014/main" id="{BF40D03B-B896-49CB-AAD4-F86712C71F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617" y="40854888"/>
            <a:ext cx="8642530" cy="1656000"/>
          </a:xfrm>
          <a:prstGeom prst="rect">
            <a:avLst/>
          </a:prstGeom>
        </p:spPr>
      </p:pic>
      <p:pic>
        <p:nvPicPr>
          <p:cNvPr id="116" name="Grafik 115" descr="Ein Bild, das Text, Grün, Logo, Schrift enthält.&#10;&#10;Automatisch generierte Beschreibung">
            <a:extLst>
              <a:ext uri="{FF2B5EF4-FFF2-40B4-BE49-F238E27FC236}">
                <a16:creationId xmlns:a16="http://schemas.microsoft.com/office/drawing/2014/main" id="{C7AAEC6C-F1EE-4D1D-84B3-74C44FCDB9E5}"/>
              </a:ext>
            </a:extLst>
          </p:cNvPr>
          <p:cNvPicPr>
            <a:picLocks noChangeAspect="1"/>
          </p:cNvPicPr>
          <p:nvPr/>
        </p:nvPicPr>
        <p:blipFill rotWithShape="1">
          <a:blip r:embed="rId6">
            <a:extLst>
              <a:ext uri="{28A0092B-C50C-407E-A947-70E740481C1C}">
                <a14:useLocalDpi xmlns:a14="http://schemas.microsoft.com/office/drawing/2010/main" val="0"/>
              </a:ext>
            </a:extLst>
          </a:blip>
          <a:srcRect t="24297" b="31164"/>
          <a:stretch/>
        </p:blipFill>
        <p:spPr>
          <a:xfrm>
            <a:off x="21194892" y="40752913"/>
            <a:ext cx="3810000" cy="1696945"/>
          </a:xfrm>
          <a:prstGeom prst="rect">
            <a:avLst/>
          </a:prstGeom>
        </p:spPr>
      </p:pic>
      <p:pic>
        <p:nvPicPr>
          <p:cNvPr id="118" name="Grafik 117">
            <a:extLst>
              <a:ext uri="{FF2B5EF4-FFF2-40B4-BE49-F238E27FC236}">
                <a16:creationId xmlns:a16="http://schemas.microsoft.com/office/drawing/2014/main" id="{083E9F16-7593-40B0-889A-6F52D203556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5722" y="40595528"/>
            <a:ext cx="5148000" cy="2170740"/>
          </a:xfrm>
          <a:prstGeom prst="rect">
            <a:avLst/>
          </a:prstGeom>
        </p:spPr>
      </p:pic>
      <p:pic>
        <p:nvPicPr>
          <p:cNvPr id="119" name="Picture 4" descr="Leibniz-Institut Logo">
            <a:extLst>
              <a:ext uri="{FF2B5EF4-FFF2-40B4-BE49-F238E27FC236}">
                <a16:creationId xmlns:a16="http://schemas.microsoft.com/office/drawing/2014/main" id="{403F8590-605B-4933-A6B4-2596AC34850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5905"/>
          <a:stretch/>
        </p:blipFill>
        <p:spPr bwMode="auto">
          <a:xfrm>
            <a:off x="16001950" y="40819221"/>
            <a:ext cx="3573286" cy="1696944"/>
          </a:xfrm>
          <a:prstGeom prst="rect">
            <a:avLst/>
          </a:prstGeom>
          <a:noFill/>
          <a:extLst>
            <a:ext uri="{909E8E84-426E-40DD-AFC4-6F175D3DCCD1}">
              <a14:hiddenFill xmlns:a14="http://schemas.microsoft.com/office/drawing/2010/main">
                <a:solidFill>
                  <a:srgbClr val="FFFFFF"/>
                </a:solidFill>
              </a14:hiddenFill>
            </a:ext>
          </a:extLst>
        </p:spPr>
      </p:pic>
      <p:pic>
        <p:nvPicPr>
          <p:cNvPr id="120" name="Grafik 119">
            <a:extLst>
              <a:ext uri="{FF2B5EF4-FFF2-40B4-BE49-F238E27FC236}">
                <a16:creationId xmlns:a16="http://schemas.microsoft.com/office/drawing/2014/main" id="{60BF454A-E3D7-4A67-915A-604498D6619D}"/>
              </a:ext>
            </a:extLst>
          </p:cNvPr>
          <p:cNvPicPr>
            <a:picLocks noChangeAspect="1"/>
          </p:cNvPicPr>
          <p:nvPr/>
        </p:nvPicPr>
        <p:blipFill rotWithShape="1">
          <a:blip r:embed="rId9">
            <a:extLst>
              <a:ext uri="{28A0092B-C50C-407E-A947-70E740481C1C}">
                <a14:useLocalDpi xmlns:a14="http://schemas.microsoft.com/office/drawing/2010/main" val="0"/>
              </a:ext>
            </a:extLst>
          </a:blip>
          <a:srcRect r="64385"/>
          <a:stretch/>
        </p:blipFill>
        <p:spPr>
          <a:xfrm>
            <a:off x="26165857" y="41240094"/>
            <a:ext cx="3035951" cy="1087195"/>
          </a:xfrm>
          <a:prstGeom prst="rect">
            <a:avLst/>
          </a:prstGeom>
        </p:spPr>
      </p:pic>
      <p:grpSp>
        <p:nvGrpSpPr>
          <p:cNvPr id="80" name="Gruppieren 79">
            <a:extLst>
              <a:ext uri="{FF2B5EF4-FFF2-40B4-BE49-F238E27FC236}">
                <a16:creationId xmlns:a16="http://schemas.microsoft.com/office/drawing/2014/main" id="{DC6A57BB-1092-4D07-88D1-5A340ADB1CD6}"/>
              </a:ext>
            </a:extLst>
          </p:cNvPr>
          <p:cNvGrpSpPr/>
          <p:nvPr/>
        </p:nvGrpSpPr>
        <p:grpSpPr>
          <a:xfrm>
            <a:off x="571500" y="7144"/>
            <a:ext cx="23914796" cy="1949975"/>
            <a:chOff x="1719547" y="2292560"/>
            <a:chExt cx="29304139" cy="2392428"/>
          </a:xfrm>
        </p:grpSpPr>
        <p:sp>
          <p:nvSpPr>
            <p:cNvPr id="81" name="Rechteck 80">
              <a:extLst>
                <a:ext uri="{FF2B5EF4-FFF2-40B4-BE49-F238E27FC236}">
                  <a16:creationId xmlns:a16="http://schemas.microsoft.com/office/drawing/2014/main" id="{7BF012E7-4B66-4AAA-85A8-CC1E617EF651}"/>
                </a:ext>
              </a:extLst>
            </p:cNvPr>
            <p:cNvSpPr/>
            <p:nvPr/>
          </p:nvSpPr>
          <p:spPr>
            <a:xfrm>
              <a:off x="1719547" y="2571972"/>
              <a:ext cx="3706494" cy="20172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8000"/>
            </a:p>
          </p:txBody>
        </p:sp>
        <p:pic>
          <p:nvPicPr>
            <p:cNvPr id="82" name="Grafik 81" descr="Ein Bild, das Schrift, Grafiken, Screenshot, Grafikdesign enthält.&#10;&#10;Automatisch generierte Beschreibung">
              <a:extLst>
                <a:ext uri="{FF2B5EF4-FFF2-40B4-BE49-F238E27FC236}">
                  <a16:creationId xmlns:a16="http://schemas.microsoft.com/office/drawing/2014/main" id="{9AB3DDF5-8111-4342-ABCD-776F2F1667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45827" y="2672098"/>
              <a:ext cx="3383323" cy="1850914"/>
            </a:xfrm>
            <a:prstGeom prst="rect">
              <a:avLst/>
            </a:prstGeom>
            <a:solidFill>
              <a:schemeClr val="bg1"/>
            </a:solidFill>
          </p:spPr>
        </p:pic>
        <p:sp>
          <p:nvSpPr>
            <p:cNvPr id="84" name="Textfeld 83">
              <a:extLst>
                <a:ext uri="{FF2B5EF4-FFF2-40B4-BE49-F238E27FC236}">
                  <a16:creationId xmlns:a16="http://schemas.microsoft.com/office/drawing/2014/main" id="{5B541112-2F53-4F2A-AAF0-C7B9F058D282}"/>
                </a:ext>
              </a:extLst>
            </p:cNvPr>
            <p:cNvSpPr txBox="1"/>
            <p:nvPr/>
          </p:nvSpPr>
          <p:spPr>
            <a:xfrm>
              <a:off x="5863657" y="3665436"/>
              <a:ext cx="25160029" cy="1019552"/>
            </a:xfrm>
            <a:prstGeom prst="rect">
              <a:avLst/>
            </a:prstGeom>
            <a:noFill/>
          </p:spPr>
          <p:txBody>
            <a:bodyPr wrap="square" rtlCol="0">
              <a:spAutoFit/>
            </a:bodyPr>
            <a:lstStyle/>
            <a:p>
              <a:r>
                <a:rPr lang="en-US" sz="4800" dirty="0">
                  <a:solidFill>
                    <a:schemeClr val="bg1"/>
                  </a:solidFill>
                </a:rPr>
                <a:t>Bridging</a:t>
              </a:r>
              <a:r>
                <a:rPr lang="en-US" sz="4800" dirty="0">
                  <a:solidFill>
                    <a:schemeClr val="bg1">
                      <a:lumMod val="95000"/>
                    </a:schemeClr>
                  </a:solidFill>
                </a:rPr>
                <a:t> the gap from genetic to phenotypic variation</a:t>
              </a:r>
            </a:p>
          </p:txBody>
        </p:sp>
        <p:sp>
          <p:nvSpPr>
            <p:cNvPr id="86" name="Textfeld 85">
              <a:extLst>
                <a:ext uri="{FF2B5EF4-FFF2-40B4-BE49-F238E27FC236}">
                  <a16:creationId xmlns:a16="http://schemas.microsoft.com/office/drawing/2014/main" id="{1F85CB8E-18BD-4E64-885A-744DFDA44584}"/>
                </a:ext>
              </a:extLst>
            </p:cNvPr>
            <p:cNvSpPr txBox="1"/>
            <p:nvPr/>
          </p:nvSpPr>
          <p:spPr>
            <a:xfrm>
              <a:off x="5863657" y="2292560"/>
              <a:ext cx="15384472" cy="1472686"/>
            </a:xfrm>
            <a:prstGeom prst="rect">
              <a:avLst/>
            </a:prstGeom>
            <a:noFill/>
          </p:spPr>
          <p:txBody>
            <a:bodyPr wrap="none" rtlCol="0">
              <a:spAutoFit/>
            </a:bodyPr>
            <a:lstStyle/>
            <a:p>
              <a:r>
                <a:rPr lang="en-US" sz="7200" b="1" cap="all" dirty="0">
                  <a:solidFill>
                    <a:schemeClr val="bg1"/>
                  </a:solidFill>
                </a:rPr>
                <a:t>Plant </a:t>
              </a:r>
              <a:r>
                <a:rPr lang="en-US" sz="7200" b="1" cap="all" dirty="0" err="1">
                  <a:solidFill>
                    <a:schemeClr val="bg1"/>
                  </a:solidFill>
                </a:rPr>
                <a:t>Proteoform</a:t>
              </a:r>
              <a:r>
                <a:rPr lang="en-US" sz="7200" b="1" cap="all" dirty="0">
                  <a:solidFill>
                    <a:schemeClr val="bg1"/>
                  </a:solidFill>
                </a:rPr>
                <a:t> Diversity</a:t>
              </a:r>
            </a:p>
          </p:txBody>
        </p:sp>
      </p:grpSp>
      <p:sp>
        <p:nvSpPr>
          <p:cNvPr id="89" name="Textfeld 21">
            <a:extLst>
              <a:ext uri="{FF2B5EF4-FFF2-40B4-BE49-F238E27FC236}">
                <a16:creationId xmlns:a16="http://schemas.microsoft.com/office/drawing/2014/main" id="{75BBFA50-C407-45A3-951E-B01D559C4A18}"/>
              </a:ext>
            </a:extLst>
          </p:cNvPr>
          <p:cNvSpPr txBox="1"/>
          <p:nvPr/>
        </p:nvSpPr>
        <p:spPr>
          <a:xfrm>
            <a:off x="533400" y="1929841"/>
            <a:ext cx="4584588" cy="523220"/>
          </a:xfrm>
          <a:prstGeom prst="rect">
            <a:avLst/>
          </a:prstGeom>
          <a:noFill/>
        </p:spPr>
        <p:txBody>
          <a:bodyPr wrap="none" rtlCol="0">
            <a:spAutoFit/>
          </a:bodyPr>
          <a:ls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a:lstStyle>
          <a:p>
            <a:pPr algn="ctr"/>
            <a:r>
              <a:rPr lang="de-DE" sz="2800" dirty="0">
                <a:solidFill>
                  <a:schemeClr val="bg1"/>
                </a:solidFill>
                <a:cs typeface="Aharoni" panose="02010803020104030203" pitchFamily="2" charset="-79"/>
              </a:rPr>
              <a:t>https://snp2prot.uni-halle.de/</a:t>
            </a:r>
          </a:p>
        </p:txBody>
      </p:sp>
    </p:spTree>
    <p:extLst>
      <p:ext uri="{BB962C8B-B14F-4D97-AF65-F5344CB8AC3E}">
        <p14:creationId xmlns:p14="http://schemas.microsoft.com/office/powerpoint/2010/main" val="391231124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537</Words>
  <Application>Microsoft Office PowerPoint</Application>
  <PresentationFormat>Benutzerdefiniert</PresentationFormat>
  <Paragraphs>35</Paragraphs>
  <Slides>1</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Calibri</vt:lpstr>
      <vt:lpstr>Larissa</vt:lpstr>
      <vt:lpstr>PowerPoint-Präsentation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adfuv</dc:creator>
  <cp:lastModifiedBy>Julia Grimmer</cp:lastModifiedBy>
  <cp:revision>289</cp:revision>
  <cp:lastPrinted>2024-01-15T14:18:46Z</cp:lastPrinted>
  <dcterms:created xsi:type="dcterms:W3CDTF">2020-08-18T12:40:20Z</dcterms:created>
  <dcterms:modified xsi:type="dcterms:W3CDTF">2025-06-30T08:10:24Z</dcterms:modified>
</cp:coreProperties>
</file>